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6"/>
  </p:notesMasterIdLst>
  <p:sldIdLst>
    <p:sldId id="256" r:id="rId2"/>
    <p:sldId id="257" r:id="rId3"/>
    <p:sldId id="258" r:id="rId4"/>
    <p:sldId id="259" r:id="rId5"/>
    <p:sldId id="260" r:id="rId6"/>
    <p:sldId id="261" r:id="rId7"/>
    <p:sldId id="262" r:id="rId8"/>
    <p:sldId id="263" r:id="rId9"/>
    <p:sldId id="264" r:id="rId10"/>
    <p:sldId id="266" r:id="rId11"/>
    <p:sldId id="268" r:id="rId12"/>
    <p:sldId id="270" r:id="rId13"/>
    <p:sldId id="271" r:id="rId14"/>
    <p:sldId id="272" r:id="rId15"/>
    <p:sldId id="274" r:id="rId16"/>
    <p:sldId id="265" r:id="rId17"/>
    <p:sldId id="275" r:id="rId18"/>
    <p:sldId id="276" r:id="rId19"/>
    <p:sldId id="278" r:id="rId20"/>
    <p:sldId id="279" r:id="rId21"/>
    <p:sldId id="281" r:id="rId22"/>
    <p:sldId id="282" r:id="rId23"/>
    <p:sldId id="283" r:id="rId24"/>
    <p:sldId id="285" r:id="rId25"/>
    <p:sldId id="277" r:id="rId26"/>
    <p:sldId id="288" r:id="rId27"/>
    <p:sldId id="287" r:id="rId28"/>
    <p:sldId id="289" r:id="rId29"/>
    <p:sldId id="290" r:id="rId30"/>
    <p:sldId id="291" r:id="rId31"/>
    <p:sldId id="292" r:id="rId32"/>
    <p:sldId id="293" r:id="rId33"/>
    <p:sldId id="294" r:id="rId34"/>
    <p:sldId id="295"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5692"/>
    <p:restoredTop sz="67758"/>
  </p:normalViewPr>
  <p:slideViewPr>
    <p:cSldViewPr snapToGrid="0">
      <p:cViewPr>
        <p:scale>
          <a:sx n="105" d="100"/>
          <a:sy n="105" d="100"/>
        </p:scale>
        <p:origin x="1592" y="-1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6A844B-E45D-B849-8F4D-563DA19B0A82}" type="datetimeFigureOut">
              <a:rPr lang="en-US" smtClean="0"/>
              <a:t>4/14/25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64B4F56-E3D6-EE4C-B581-F8591FEEF02F}" type="slidenum">
              <a:rPr lang="en-US" smtClean="0"/>
              <a:t>‹#›</a:t>
            </a:fld>
            <a:endParaRPr lang="en-US"/>
          </a:p>
        </p:txBody>
      </p:sp>
    </p:spTree>
    <p:extLst>
      <p:ext uri="{BB962C8B-B14F-4D97-AF65-F5344CB8AC3E}">
        <p14:creationId xmlns:p14="http://schemas.microsoft.com/office/powerpoint/2010/main" val="23860603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64B4F56-E3D6-EE4C-B581-F8591FEEF02F}" type="slidenum">
              <a:rPr lang="en-US" smtClean="0"/>
              <a:t>8</a:t>
            </a:fld>
            <a:endParaRPr lang="en-US"/>
          </a:p>
        </p:txBody>
      </p:sp>
    </p:spTree>
    <p:extLst>
      <p:ext uri="{BB962C8B-B14F-4D97-AF65-F5344CB8AC3E}">
        <p14:creationId xmlns:p14="http://schemas.microsoft.com/office/powerpoint/2010/main" val="12575021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US" b="1" i="0" dirty="0">
                <a:effectLst/>
                <a:highlight>
                  <a:srgbClr val="FFFFFF"/>
                </a:highlight>
                <a:latin typeface="system-ui"/>
              </a:rPr>
              <a:t>Batch Size Impact</a:t>
            </a:r>
            <a:r>
              <a:rPr lang="en-US" b="0" i="0" dirty="0">
                <a:effectLst/>
                <a:highlight>
                  <a:srgbClr val="FFFFFF"/>
                </a:highlight>
                <a:latin typeface="system-ui"/>
              </a:rPr>
              <a:t>:</a:t>
            </a:r>
          </a:p>
          <a:p>
            <a:pPr marL="742950" lvl="1" indent="-285750" algn="l">
              <a:buFont typeface="+mj-lt"/>
              <a:buAutoNum type="arabicPeriod"/>
            </a:pPr>
            <a:r>
              <a:rPr lang="en-US" b="0" i="0" dirty="0">
                <a:effectLst/>
                <a:highlight>
                  <a:srgbClr val="FFFFFF"/>
                </a:highlight>
                <a:latin typeface="system-ui"/>
              </a:rPr>
              <a:t>Clear inverse relationship between batch size and model accuracy</a:t>
            </a:r>
          </a:p>
          <a:p>
            <a:pPr marL="742950" lvl="1" indent="-285750" algn="l">
              <a:buFont typeface="+mj-lt"/>
              <a:buAutoNum type="arabicPeriod"/>
            </a:pPr>
            <a:r>
              <a:rPr lang="en-US" b="0" i="0" dirty="0">
                <a:effectLst/>
                <a:highlight>
                  <a:srgbClr val="FFFFFF"/>
                </a:highlight>
                <a:latin typeface="system-ui"/>
              </a:rPr>
              <a:t>Small batch sizes (64-128) maintain excellent accuracy (&gt;93%) regardless of GPU count</a:t>
            </a:r>
          </a:p>
          <a:p>
            <a:pPr marL="742950" lvl="1" indent="-285750" algn="l">
              <a:buFont typeface="+mj-lt"/>
              <a:buAutoNum type="arabicPeriod"/>
            </a:pPr>
            <a:r>
              <a:rPr lang="en-US" b="0" i="0" dirty="0">
                <a:effectLst/>
                <a:highlight>
                  <a:srgbClr val="FFFFFF"/>
                </a:highlight>
                <a:latin typeface="system-ui"/>
              </a:rPr>
              <a:t>Largest batch size (2048) shows significant accuracy degradation, dropping below 90% with 3-4 GPUs</a:t>
            </a:r>
          </a:p>
        </p:txBody>
      </p:sp>
      <p:sp>
        <p:nvSpPr>
          <p:cNvPr id="4" name="Slide Number Placeholder 3"/>
          <p:cNvSpPr>
            <a:spLocks noGrp="1"/>
          </p:cNvSpPr>
          <p:nvPr>
            <p:ph type="sldNum" sz="quarter" idx="5"/>
          </p:nvPr>
        </p:nvSpPr>
        <p:spPr/>
        <p:txBody>
          <a:bodyPr/>
          <a:lstStyle/>
          <a:p>
            <a:fld id="{E64B4F56-E3D6-EE4C-B581-F8591FEEF02F}" type="slidenum">
              <a:rPr lang="en-US" smtClean="0"/>
              <a:t>19</a:t>
            </a:fld>
            <a:endParaRPr lang="en-US"/>
          </a:p>
        </p:txBody>
      </p:sp>
    </p:spTree>
    <p:extLst>
      <p:ext uri="{BB962C8B-B14F-4D97-AF65-F5344CB8AC3E}">
        <p14:creationId xmlns:p14="http://schemas.microsoft.com/office/powerpoint/2010/main" val="444337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US" b="1" i="0" dirty="0">
                <a:effectLst/>
                <a:highlight>
                  <a:srgbClr val="FFFFFF"/>
                </a:highlight>
                <a:latin typeface="system-ui"/>
              </a:rPr>
              <a:t>Superior Scaling Behavior</a:t>
            </a:r>
            <a:r>
              <a:rPr lang="en-US" b="0" i="0" dirty="0">
                <a:effectLst/>
                <a:highlight>
                  <a:srgbClr val="FFFFFF"/>
                </a:highlight>
                <a:latin typeface="system-ui"/>
              </a:rPr>
              <a:t>:</a:t>
            </a:r>
          </a:p>
          <a:p>
            <a:pPr marL="742950" lvl="1" indent="-285750" algn="l">
              <a:buFont typeface="+mj-lt"/>
              <a:buAutoNum type="arabicPeriod"/>
            </a:pPr>
            <a:r>
              <a:rPr lang="en-US" b="0" i="0" dirty="0">
                <a:effectLst/>
                <a:highlight>
                  <a:srgbClr val="FFFFFF"/>
                </a:highlight>
                <a:latin typeface="system-ui"/>
              </a:rPr>
              <a:t>All batch size configurations show substantial training time reductions as GPU count increases</a:t>
            </a:r>
          </a:p>
          <a:p>
            <a:pPr marL="742950" lvl="1" indent="-285750" algn="l">
              <a:buFont typeface="+mj-lt"/>
              <a:buAutoNum type="arabicPeriod"/>
            </a:pPr>
            <a:r>
              <a:rPr lang="en-US" b="0" i="0" dirty="0">
                <a:effectLst/>
                <a:highlight>
                  <a:srgbClr val="FFFFFF"/>
                </a:highlight>
                <a:latin typeface="system-ui"/>
              </a:rPr>
              <a:t>The most significant improvements occur between 1→2 GPUs, with more moderate gains from 3→4 GPUs</a:t>
            </a:r>
          </a:p>
          <a:p>
            <a:pPr marL="742950" lvl="1" indent="-285750" algn="l">
              <a:buFont typeface="+mj-lt"/>
              <a:buAutoNum type="arabicPeriod"/>
            </a:pPr>
            <a:r>
              <a:rPr lang="en-US" b="0" i="0" dirty="0">
                <a:effectLst/>
                <a:highlight>
                  <a:srgbClr val="FFFFFF"/>
                </a:highlight>
                <a:latin typeface="system-ui"/>
              </a:rPr>
              <a:t>Batch size 64 shows the most dramatic reduction, from ~103 seconds (1 GPU) to ~30 seconds (4 GPUs)</a:t>
            </a:r>
          </a:p>
          <a:p>
            <a:pPr algn="l">
              <a:buFont typeface="+mj-lt"/>
              <a:buAutoNum type="arabicPeriod"/>
            </a:pPr>
            <a:r>
              <a:rPr lang="en-US" b="1" i="0" dirty="0">
                <a:effectLst/>
                <a:highlight>
                  <a:srgbClr val="FFFFFF"/>
                </a:highlight>
                <a:latin typeface="system-ui"/>
              </a:rPr>
              <a:t>Ultimate Performance</a:t>
            </a:r>
            <a:r>
              <a:rPr lang="en-US" b="0" i="0" dirty="0">
                <a:effectLst/>
                <a:highlight>
                  <a:srgbClr val="FFFFFF"/>
                </a:highlight>
                <a:latin typeface="system-ui"/>
              </a:rPr>
              <a:t>:</a:t>
            </a:r>
          </a:p>
          <a:p>
            <a:pPr marL="742950" lvl="1" indent="-285750" algn="l">
              <a:buFont typeface="+mj-lt"/>
              <a:buAutoNum type="arabicPeriod"/>
            </a:pPr>
            <a:r>
              <a:rPr lang="en-US" b="0" i="0" dirty="0">
                <a:effectLst/>
                <a:highlight>
                  <a:srgbClr val="FFFFFF"/>
                </a:highlight>
                <a:latin typeface="system-ui"/>
              </a:rPr>
              <a:t>Most configurations with 4 GPUs achieve training times under 20 seconds</a:t>
            </a:r>
          </a:p>
          <a:p>
            <a:pPr marL="742950" lvl="1" indent="-285750" algn="l">
              <a:buFont typeface="+mj-lt"/>
              <a:buAutoNum type="arabicPeriod"/>
            </a:pPr>
            <a:r>
              <a:rPr lang="en-US" b="0" i="0" dirty="0">
                <a:effectLst/>
                <a:highlight>
                  <a:srgbClr val="FFFFFF"/>
                </a:highlight>
                <a:latin typeface="system-ui"/>
              </a:rPr>
              <a:t>The fastest training configuration (4 GPUs, batch size 2048) completes in just ~10.7 seconds</a:t>
            </a:r>
          </a:p>
          <a:p>
            <a:pPr marL="742950" lvl="1" indent="-285750" algn="l">
              <a:buFont typeface="+mj-lt"/>
              <a:buAutoNum type="arabicPeriod"/>
            </a:pPr>
            <a:r>
              <a:rPr lang="en-US" b="0" i="0" dirty="0">
                <a:effectLst/>
                <a:highlight>
                  <a:srgbClr val="FFFFFF"/>
                </a:highlight>
                <a:latin typeface="system-ui"/>
              </a:rPr>
              <a:t>This represents approximately a 9.6× speedup compared to the slowest configuration (1 GPU, batch size 64)</a:t>
            </a:r>
          </a:p>
          <a:p>
            <a:endParaRPr lang="en-US" dirty="0"/>
          </a:p>
        </p:txBody>
      </p:sp>
      <p:sp>
        <p:nvSpPr>
          <p:cNvPr id="4" name="Slide Number Placeholder 3"/>
          <p:cNvSpPr>
            <a:spLocks noGrp="1"/>
          </p:cNvSpPr>
          <p:nvPr>
            <p:ph type="sldNum" sz="quarter" idx="5"/>
          </p:nvPr>
        </p:nvSpPr>
        <p:spPr/>
        <p:txBody>
          <a:bodyPr/>
          <a:lstStyle/>
          <a:p>
            <a:fld id="{E64B4F56-E3D6-EE4C-B581-F8591FEEF02F}" type="slidenum">
              <a:rPr lang="en-US" smtClean="0"/>
              <a:t>20</a:t>
            </a:fld>
            <a:endParaRPr lang="en-US"/>
          </a:p>
        </p:txBody>
      </p:sp>
    </p:spTree>
    <p:extLst>
      <p:ext uri="{BB962C8B-B14F-4D97-AF65-F5344CB8AC3E}">
        <p14:creationId xmlns:p14="http://schemas.microsoft.com/office/powerpoint/2010/main" val="41460817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a:buNone/>
            </a:pPr>
            <a:r>
              <a:rPr lang="en-US" b="0" i="0" dirty="0">
                <a:effectLst/>
                <a:highlight>
                  <a:srgbClr val="FFFFFF"/>
                </a:highlight>
                <a:latin typeface="system-ui"/>
              </a:rPr>
              <a:t>Wall Clock Time Analysis (First Visualization)</a:t>
            </a:r>
          </a:p>
          <a:p>
            <a:pPr marL="0" indent="0" algn="l">
              <a:buNone/>
            </a:pPr>
            <a:r>
              <a:rPr lang="en-US" b="0" i="0" dirty="0">
                <a:effectLst/>
                <a:highlight>
                  <a:srgbClr val="FFFFFF"/>
                </a:highlight>
                <a:latin typeface="system-ui"/>
              </a:rPr>
              <a:t>The first plot shows training time decreasing as GPU count increases:</a:t>
            </a:r>
          </a:p>
          <a:p>
            <a:pPr algn="l">
              <a:buFont typeface="Arial" panose="020B0604020202020204" pitchFamily="34" charset="0"/>
              <a:buChar char="•"/>
            </a:pPr>
            <a:r>
              <a:rPr lang="en-US" b="1" i="0" dirty="0">
                <a:effectLst/>
                <a:highlight>
                  <a:srgbClr val="FFFFFF"/>
                </a:highlight>
                <a:latin typeface="system-ui"/>
              </a:rPr>
              <a:t>Strong Scaling Pattern</a:t>
            </a:r>
            <a:r>
              <a:rPr lang="en-US" b="0" i="0" dirty="0">
                <a:effectLst/>
                <a:highlight>
                  <a:srgbClr val="FFFFFF"/>
                </a:highlight>
                <a:latin typeface="system-ui"/>
              </a:rPr>
              <a:t>: All batch sizes show substantial time reductions with additional GPUs</a:t>
            </a:r>
          </a:p>
          <a:p>
            <a:pPr algn="l">
              <a:buFont typeface="Arial" panose="020B0604020202020204" pitchFamily="34" charset="0"/>
              <a:buChar char="•"/>
            </a:pPr>
            <a:r>
              <a:rPr lang="en-US" b="1" i="0" dirty="0">
                <a:effectLst/>
                <a:highlight>
                  <a:srgbClr val="FFFFFF"/>
                </a:highlight>
                <a:latin typeface="system-ui"/>
              </a:rPr>
              <a:t>Batch Size Impact</a:t>
            </a:r>
            <a:r>
              <a:rPr lang="en-US" b="0" i="0" dirty="0">
                <a:effectLst/>
                <a:highlight>
                  <a:srgbClr val="FFFFFF"/>
                </a:highlight>
                <a:latin typeface="system-ui"/>
              </a:rPr>
              <a:t>: Smaller batch sizes (64, 128) show the most dramatic absolute </a:t>
            </a:r>
            <a:r>
              <a:rPr lang="en-US" b="0" i="0">
                <a:effectLst/>
                <a:highlight>
                  <a:srgbClr val="FFFFFF"/>
                </a:highlight>
                <a:latin typeface="system-ui"/>
              </a:rPr>
              <a:t>time reductions</a:t>
            </a:r>
          </a:p>
          <a:p>
            <a:pPr algn="l">
              <a:buFont typeface="Arial" panose="020B0604020202020204" pitchFamily="34" charset="0"/>
              <a:buChar char="•"/>
            </a:pPr>
            <a:endParaRPr lang="en-US" b="0" i="0" dirty="0">
              <a:effectLst/>
              <a:highlight>
                <a:srgbClr val="FFFFFF"/>
              </a:highlight>
              <a:latin typeface="system-ui"/>
            </a:endParaRPr>
          </a:p>
          <a:p>
            <a:pPr marL="0" indent="0" algn="l">
              <a:buNone/>
            </a:pPr>
            <a:r>
              <a:rPr lang="en-US" b="0" i="0" dirty="0">
                <a:effectLst/>
                <a:highlight>
                  <a:srgbClr val="FFFFFF"/>
                </a:highlight>
                <a:latin typeface="system-ui"/>
              </a:rPr>
              <a:t>Speedup Analysis (Second Visualization)</a:t>
            </a:r>
          </a:p>
          <a:p>
            <a:pPr marL="0" indent="0" algn="l">
              <a:buNone/>
            </a:pPr>
            <a:r>
              <a:rPr lang="en-US" b="0" i="0" dirty="0">
                <a:effectLst/>
                <a:highlight>
                  <a:srgbClr val="FFFFFF"/>
                </a:highlight>
                <a:latin typeface="system-ui"/>
              </a:rPr>
              <a:t>The speedup plot quantifies the acceleration factor relative to single-GPU training:</a:t>
            </a:r>
          </a:p>
          <a:p>
            <a:pPr algn="l">
              <a:buFont typeface="Arial" panose="020B0604020202020204" pitchFamily="34" charset="0"/>
              <a:buChar char="•"/>
            </a:pPr>
            <a:r>
              <a:rPr lang="en-US" b="1" i="0" dirty="0">
                <a:effectLst/>
                <a:highlight>
                  <a:srgbClr val="FFFFFF"/>
                </a:highlight>
                <a:latin typeface="system-ui"/>
              </a:rPr>
              <a:t>Near-Linear Scaling</a:t>
            </a:r>
            <a:r>
              <a:rPr lang="en-US" b="0" i="0" dirty="0">
                <a:effectLst/>
                <a:highlight>
                  <a:srgbClr val="FFFFFF"/>
                </a:highlight>
                <a:latin typeface="system-ui"/>
              </a:rPr>
              <a:t>: Most configurations achieve 3.2-3.5× speedup with 4 GPUs</a:t>
            </a:r>
          </a:p>
          <a:p>
            <a:pPr algn="l">
              <a:buFont typeface="Arial" panose="020B0604020202020204" pitchFamily="34" charset="0"/>
              <a:buChar char="•"/>
            </a:pPr>
            <a:endParaRPr lang="en-US" b="0" i="0" dirty="0">
              <a:effectLst/>
              <a:highlight>
                <a:srgbClr val="FFFFFF"/>
              </a:highlight>
              <a:latin typeface="system-ui"/>
            </a:endParaRPr>
          </a:p>
          <a:p>
            <a:pPr marL="0" indent="0" algn="l">
              <a:buNone/>
            </a:pPr>
            <a:r>
              <a:rPr lang="en-US" b="0" i="0" dirty="0">
                <a:effectLst/>
                <a:highlight>
                  <a:srgbClr val="FFFFFF"/>
                </a:highlight>
                <a:latin typeface="system-ui"/>
              </a:rPr>
              <a:t>Efficiency Analysis (Third Visualization)</a:t>
            </a:r>
          </a:p>
          <a:p>
            <a:pPr marL="0" indent="0" algn="l">
              <a:buNone/>
            </a:pPr>
            <a:r>
              <a:rPr lang="en-US" b="0" i="0" dirty="0">
                <a:effectLst/>
                <a:highlight>
                  <a:srgbClr val="FFFFFF"/>
                </a:highlight>
                <a:latin typeface="system-ui"/>
              </a:rPr>
              <a:t>The efficiency plot (speedup/GPU count) reveals how effectively each GPU contributes:</a:t>
            </a:r>
          </a:p>
          <a:p>
            <a:pPr algn="l">
              <a:buFont typeface="Arial" panose="020B0604020202020204" pitchFamily="34" charset="0"/>
              <a:buChar char="•"/>
            </a:pPr>
            <a:r>
              <a:rPr lang="en-US" b="1" i="0" dirty="0">
                <a:effectLst/>
                <a:highlight>
                  <a:srgbClr val="FFFFFF"/>
                </a:highlight>
                <a:latin typeface="system-ui"/>
              </a:rPr>
              <a:t>Efficiency Decline</a:t>
            </a:r>
            <a:r>
              <a:rPr lang="en-US" b="0" i="0" dirty="0">
                <a:effectLst/>
                <a:highlight>
                  <a:srgbClr val="FFFFFF"/>
                </a:highlight>
                <a:latin typeface="system-ui"/>
              </a:rPr>
              <a:t>: All configurations show some efficiency loss as GPUs increase</a:t>
            </a:r>
          </a:p>
          <a:p>
            <a:pPr algn="l">
              <a:buFont typeface="Arial" panose="020B0604020202020204" pitchFamily="34" charset="0"/>
              <a:buChar char="•"/>
            </a:pPr>
            <a:r>
              <a:rPr lang="en-US" b="1" i="0" dirty="0">
                <a:effectLst/>
                <a:highlight>
                  <a:srgbClr val="FFFFFF"/>
                </a:highlight>
                <a:latin typeface="system-ui"/>
              </a:rPr>
              <a:t>Batch Size Variation</a:t>
            </a:r>
            <a:r>
              <a:rPr lang="en-US" b="0" i="0" dirty="0">
                <a:effectLst/>
                <a:highlight>
                  <a:srgbClr val="FFFFFF"/>
                </a:highlight>
                <a:latin typeface="system-ui"/>
              </a:rPr>
              <a:t>: Medium batch sizes (128, 512) maintain the highest efficiency at 4 GPUs (~87%)</a:t>
            </a:r>
          </a:p>
          <a:p>
            <a:pPr algn="l">
              <a:buFont typeface="Arial" panose="020B0604020202020204" pitchFamily="34" charset="0"/>
              <a:buChar char="•"/>
            </a:pPr>
            <a:r>
              <a:rPr lang="en-US" b="1" i="0" dirty="0">
                <a:effectLst/>
                <a:highlight>
                  <a:srgbClr val="FFFFFF"/>
                </a:highlight>
                <a:latin typeface="system-ui"/>
              </a:rPr>
              <a:t>Size-Specific Patterns</a:t>
            </a:r>
            <a:r>
              <a:rPr lang="en-US" b="0" i="0" dirty="0">
                <a:effectLst/>
                <a:highlight>
                  <a:srgbClr val="FFFFFF"/>
                </a:highlight>
                <a:latin typeface="system-ui"/>
              </a:rPr>
              <a:t>: Batch size 256 and 1024 show the steepest efficiency drops (down to 82%)</a:t>
            </a:r>
          </a:p>
        </p:txBody>
      </p:sp>
      <p:sp>
        <p:nvSpPr>
          <p:cNvPr id="4" name="Slide Number Placeholder 3"/>
          <p:cNvSpPr>
            <a:spLocks noGrp="1"/>
          </p:cNvSpPr>
          <p:nvPr>
            <p:ph type="sldNum" sz="quarter" idx="5"/>
          </p:nvPr>
        </p:nvSpPr>
        <p:spPr/>
        <p:txBody>
          <a:bodyPr/>
          <a:lstStyle/>
          <a:p>
            <a:fld id="{E64B4F56-E3D6-EE4C-B581-F8591FEEF02F}" type="slidenum">
              <a:rPr lang="en-US" smtClean="0"/>
              <a:t>21</a:t>
            </a:fld>
            <a:endParaRPr lang="en-US"/>
          </a:p>
        </p:txBody>
      </p:sp>
    </p:spTree>
    <p:extLst>
      <p:ext uri="{BB962C8B-B14F-4D97-AF65-F5344CB8AC3E}">
        <p14:creationId xmlns:p14="http://schemas.microsoft.com/office/powerpoint/2010/main" val="13435956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US" b="1" i="0" dirty="0">
                <a:effectLst/>
                <a:highlight>
                  <a:srgbClr val="FFFFFF"/>
                </a:highlight>
                <a:latin typeface="system-ui"/>
              </a:rPr>
              <a:t>Substantial Improvements</a:t>
            </a:r>
            <a:r>
              <a:rPr lang="en-US" b="0" i="0" dirty="0">
                <a:effectLst/>
                <a:highlight>
                  <a:srgbClr val="FFFFFF"/>
                </a:highlight>
                <a:latin typeface="system-ui"/>
              </a:rPr>
              <a:t>:</a:t>
            </a:r>
          </a:p>
          <a:p>
            <a:pPr marL="742950" lvl="1" indent="-285750" algn="l">
              <a:buFont typeface="+mj-lt"/>
              <a:buAutoNum type="arabicPeriod"/>
            </a:pPr>
            <a:r>
              <a:rPr lang="en-US" b="0" i="0" dirty="0">
                <a:effectLst/>
                <a:highlight>
                  <a:srgbClr val="FFFFFF"/>
                </a:highlight>
                <a:latin typeface="system-ui"/>
              </a:rPr>
              <a:t>With 2 GPUs: Training time is reduced by 44-49% across batch sizes</a:t>
            </a:r>
          </a:p>
          <a:p>
            <a:pPr marL="742950" lvl="1" indent="-285750" algn="l">
              <a:buFont typeface="+mj-lt"/>
              <a:buAutoNum type="arabicPeriod"/>
            </a:pPr>
            <a:r>
              <a:rPr lang="en-US" b="0" i="0" dirty="0">
                <a:effectLst/>
                <a:highlight>
                  <a:srgbClr val="FFFFFF"/>
                </a:highlight>
                <a:latin typeface="system-ui"/>
              </a:rPr>
              <a:t>With 3 GPUs: Training time is reduced by 61-64%</a:t>
            </a:r>
          </a:p>
          <a:p>
            <a:pPr marL="742950" lvl="1" indent="-285750" algn="l">
              <a:buFont typeface="+mj-lt"/>
              <a:buAutoNum type="arabicPeriod"/>
            </a:pPr>
            <a:r>
              <a:rPr lang="en-US" b="0" i="0" dirty="0">
                <a:effectLst/>
                <a:highlight>
                  <a:srgbClr val="FFFFFF"/>
                </a:highlight>
                <a:latin typeface="system-ui"/>
              </a:rPr>
              <a:t>With 4 GPUs: Training time is reduced by 69-71%</a:t>
            </a:r>
          </a:p>
          <a:p>
            <a:pPr algn="l">
              <a:buFont typeface="+mj-lt"/>
              <a:buAutoNum type="arabicPeriod"/>
            </a:pPr>
            <a:r>
              <a:rPr lang="en-US" b="1" i="0" dirty="0">
                <a:effectLst/>
                <a:highlight>
                  <a:srgbClr val="FFFFFF"/>
                </a:highlight>
                <a:latin typeface="system-ui"/>
              </a:rPr>
              <a:t>Diminishing Returns Pattern</a:t>
            </a:r>
            <a:r>
              <a:rPr lang="en-US" b="0" i="0" dirty="0">
                <a:effectLst/>
                <a:highlight>
                  <a:srgbClr val="FFFFFF"/>
                </a:highlight>
                <a:latin typeface="system-ui"/>
              </a:rPr>
              <a:t>:</a:t>
            </a:r>
          </a:p>
          <a:p>
            <a:pPr marL="742950" lvl="1" indent="-285750" algn="l">
              <a:buFont typeface="+mj-lt"/>
              <a:buAutoNum type="arabicPeriod"/>
            </a:pPr>
            <a:r>
              <a:rPr lang="en-US" b="0" i="0" dirty="0">
                <a:effectLst/>
                <a:highlight>
                  <a:srgbClr val="FFFFFF"/>
                </a:highlight>
                <a:latin typeface="system-ui"/>
              </a:rPr>
              <a:t>The steepest reduction occurs between 1→2 GPUs (44-49%)</a:t>
            </a:r>
          </a:p>
          <a:p>
            <a:pPr marL="742950" lvl="1" indent="-285750" algn="l">
              <a:buFont typeface="+mj-lt"/>
              <a:buAutoNum type="arabicPeriod"/>
            </a:pPr>
            <a:r>
              <a:rPr lang="en-US" b="0" i="0" dirty="0">
                <a:effectLst/>
                <a:highlight>
                  <a:srgbClr val="FFFFFF"/>
                </a:highlight>
                <a:latin typeface="system-ui"/>
              </a:rPr>
              <a:t>Adding the 3rd GPU provides an additional 14-17% reduction</a:t>
            </a:r>
          </a:p>
          <a:p>
            <a:pPr marL="742950" lvl="1" indent="-285750" algn="l">
              <a:buFont typeface="+mj-lt"/>
              <a:buAutoNum type="arabicPeriod"/>
            </a:pPr>
            <a:r>
              <a:rPr lang="en-US" b="0" i="0" dirty="0">
                <a:effectLst/>
                <a:highlight>
                  <a:srgbClr val="FFFFFF"/>
                </a:highlight>
                <a:latin typeface="system-ui"/>
              </a:rPr>
              <a:t>Adding the 4th GPU yields a more modest 7-9% additional reduction</a:t>
            </a:r>
          </a:p>
          <a:p>
            <a:endParaRPr lang="en-US" dirty="0"/>
          </a:p>
        </p:txBody>
      </p:sp>
      <p:sp>
        <p:nvSpPr>
          <p:cNvPr id="4" name="Slide Number Placeholder 3"/>
          <p:cNvSpPr>
            <a:spLocks noGrp="1"/>
          </p:cNvSpPr>
          <p:nvPr>
            <p:ph type="sldNum" sz="quarter" idx="5"/>
          </p:nvPr>
        </p:nvSpPr>
        <p:spPr/>
        <p:txBody>
          <a:bodyPr/>
          <a:lstStyle/>
          <a:p>
            <a:fld id="{E64B4F56-E3D6-EE4C-B581-F8591FEEF02F}" type="slidenum">
              <a:rPr lang="en-US" smtClean="0"/>
              <a:t>22</a:t>
            </a:fld>
            <a:endParaRPr lang="en-US"/>
          </a:p>
        </p:txBody>
      </p:sp>
    </p:spTree>
    <p:extLst>
      <p:ext uri="{BB962C8B-B14F-4D97-AF65-F5344CB8AC3E}">
        <p14:creationId xmlns:p14="http://schemas.microsoft.com/office/powerpoint/2010/main" val="24553973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US" b="1" i="0" dirty="0">
                <a:effectLst/>
                <a:highlight>
                  <a:srgbClr val="FFFFFF"/>
                </a:highlight>
                <a:latin typeface="system-ui"/>
              </a:rPr>
              <a:t>Batch Size Impact</a:t>
            </a:r>
            <a:r>
              <a:rPr lang="en-US" b="0" i="0" dirty="0">
                <a:effectLst/>
                <a:highlight>
                  <a:srgbClr val="FFFFFF"/>
                </a:highlight>
                <a:latin typeface="system-ui"/>
              </a:rPr>
              <a:t>:</a:t>
            </a:r>
          </a:p>
          <a:p>
            <a:pPr marL="742950" lvl="1" indent="-285750" algn="l">
              <a:buFont typeface="+mj-lt"/>
              <a:buAutoNum type="arabicPeriod"/>
            </a:pPr>
            <a:r>
              <a:rPr lang="en-US" b="0" i="0" dirty="0">
                <a:effectLst/>
                <a:highlight>
                  <a:srgbClr val="FFFFFF"/>
                </a:highlight>
                <a:latin typeface="system-ui"/>
              </a:rPr>
              <a:t>Memory usage increases with batch size across all GPU configurations</a:t>
            </a:r>
          </a:p>
          <a:p>
            <a:pPr marL="742950" lvl="1" indent="-285750" algn="l">
              <a:buFont typeface="+mj-lt"/>
              <a:buAutoNum type="arabicPeriod"/>
            </a:pPr>
            <a:r>
              <a:rPr lang="en-US" b="0" i="0" dirty="0">
                <a:effectLst/>
                <a:highlight>
                  <a:srgbClr val="FFFFFF"/>
                </a:highlight>
                <a:latin typeface="system-ui"/>
              </a:rPr>
              <a:t>The relationship is nearly linear for larger batch sizes (512-2048)</a:t>
            </a:r>
          </a:p>
          <a:p>
            <a:pPr marL="742950" lvl="1" indent="-285750" algn="l">
              <a:buFont typeface="+mj-lt"/>
              <a:buAutoNum type="arabicPeriod"/>
            </a:pPr>
            <a:r>
              <a:rPr lang="en-US" b="0" i="0" dirty="0">
                <a:effectLst/>
                <a:highlight>
                  <a:srgbClr val="FFFFFF"/>
                </a:highlight>
                <a:latin typeface="system-ui"/>
              </a:rPr>
              <a:t>For small batch sizes (64-128), memory usage remains relatively constant</a:t>
            </a:r>
          </a:p>
          <a:p>
            <a:pPr marL="742950" lvl="1" indent="-285750" algn="l">
              <a:buFont typeface="+mj-lt"/>
              <a:buAutoNum type="arabicPeriod"/>
            </a:pPr>
            <a:r>
              <a:rPr lang="en-US" b="0" i="0" dirty="0">
                <a:effectLst/>
                <a:highlight>
                  <a:srgbClr val="FFFFFF"/>
                </a:highlight>
                <a:latin typeface="system-ui"/>
              </a:rPr>
              <a:t>From batch size 64 to 2048: Memory increases by ~38% with 1 GPU and by ~26% with 4 GPUs</a:t>
            </a:r>
          </a:p>
        </p:txBody>
      </p:sp>
      <p:sp>
        <p:nvSpPr>
          <p:cNvPr id="4" name="Slide Number Placeholder 3"/>
          <p:cNvSpPr>
            <a:spLocks noGrp="1"/>
          </p:cNvSpPr>
          <p:nvPr>
            <p:ph type="sldNum" sz="quarter" idx="5"/>
          </p:nvPr>
        </p:nvSpPr>
        <p:spPr/>
        <p:txBody>
          <a:bodyPr/>
          <a:lstStyle/>
          <a:p>
            <a:fld id="{E64B4F56-E3D6-EE4C-B581-F8591FEEF02F}" type="slidenum">
              <a:rPr lang="en-US" smtClean="0"/>
              <a:t>23</a:t>
            </a:fld>
            <a:endParaRPr lang="en-US"/>
          </a:p>
        </p:txBody>
      </p:sp>
    </p:spTree>
    <p:extLst>
      <p:ext uri="{BB962C8B-B14F-4D97-AF65-F5344CB8AC3E}">
        <p14:creationId xmlns:p14="http://schemas.microsoft.com/office/powerpoint/2010/main" val="20224664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US" b="1" i="0" dirty="0">
                <a:effectLst/>
                <a:highlight>
                  <a:srgbClr val="FFFFFF"/>
                </a:highlight>
                <a:latin typeface="system-ui"/>
              </a:rPr>
              <a:t>GPU Scaling Effects</a:t>
            </a:r>
            <a:r>
              <a:rPr lang="en-US" b="0" i="0" dirty="0">
                <a:effectLst/>
                <a:highlight>
                  <a:srgbClr val="FFFFFF"/>
                </a:highlight>
                <a:latin typeface="system-ui"/>
              </a:rPr>
              <a:t>:</a:t>
            </a:r>
          </a:p>
          <a:p>
            <a:pPr marL="742950" lvl="1" indent="-285750" algn="l">
              <a:buFont typeface="+mj-lt"/>
              <a:buAutoNum type="arabicPeriod"/>
            </a:pPr>
            <a:r>
              <a:rPr lang="en-US" b="0" i="0" dirty="0">
                <a:effectLst/>
                <a:highlight>
                  <a:srgbClr val="FFFFFF"/>
                </a:highlight>
                <a:latin typeface="system-ui"/>
              </a:rPr>
              <a:t>Throughput scales impressively with GPU count for all batch sizes</a:t>
            </a:r>
          </a:p>
          <a:p>
            <a:pPr marL="742950" lvl="1" indent="-285750" algn="l">
              <a:buFont typeface="+mj-lt"/>
              <a:buAutoNum type="arabicPeriod"/>
            </a:pPr>
            <a:r>
              <a:rPr lang="en-US" b="0" i="0" dirty="0">
                <a:effectLst/>
                <a:highlight>
                  <a:srgbClr val="FFFFFF"/>
                </a:highlight>
                <a:latin typeface="system-ui"/>
              </a:rPr>
              <a:t>For batch size 64: Throughput increases from ~22K to ~75K samples/sec (3.4× improvement)</a:t>
            </a:r>
          </a:p>
          <a:p>
            <a:pPr marL="742950" lvl="1" indent="-285750" algn="l">
              <a:buFont typeface="+mj-lt"/>
              <a:buAutoNum type="arabicPeriod"/>
            </a:pPr>
            <a:r>
              <a:rPr lang="en-US" b="0" i="0" dirty="0">
                <a:effectLst/>
                <a:highlight>
                  <a:srgbClr val="FFFFFF"/>
                </a:highlight>
                <a:latin typeface="system-ui"/>
              </a:rPr>
              <a:t>For batch size 2048: Throughput jumps from ~64K to ~208K samples/sec (3.25× improvement)</a:t>
            </a:r>
          </a:p>
        </p:txBody>
      </p:sp>
      <p:sp>
        <p:nvSpPr>
          <p:cNvPr id="4" name="Slide Number Placeholder 3"/>
          <p:cNvSpPr>
            <a:spLocks noGrp="1"/>
          </p:cNvSpPr>
          <p:nvPr>
            <p:ph type="sldNum" sz="quarter" idx="5"/>
          </p:nvPr>
        </p:nvSpPr>
        <p:spPr/>
        <p:txBody>
          <a:bodyPr/>
          <a:lstStyle/>
          <a:p>
            <a:fld id="{E64B4F56-E3D6-EE4C-B581-F8591FEEF02F}" type="slidenum">
              <a:rPr lang="en-US" smtClean="0"/>
              <a:t>24</a:t>
            </a:fld>
            <a:endParaRPr lang="en-US"/>
          </a:p>
        </p:txBody>
      </p:sp>
    </p:spTree>
    <p:extLst>
      <p:ext uri="{BB962C8B-B14F-4D97-AF65-F5344CB8AC3E}">
        <p14:creationId xmlns:p14="http://schemas.microsoft.com/office/powerpoint/2010/main" val="19380890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1" i="0" dirty="0">
                <a:effectLst/>
                <a:highlight>
                  <a:srgbClr val="FFFFFF"/>
                </a:highlight>
                <a:latin typeface="system-ui"/>
              </a:rPr>
              <a:t>Consistent Performance Gap</a:t>
            </a:r>
            <a:r>
              <a:rPr lang="en-US" b="0" i="0" dirty="0">
                <a:effectLst/>
                <a:highlight>
                  <a:srgbClr val="FFFFFF"/>
                </a:highlight>
                <a:latin typeface="system-ui"/>
              </a:rPr>
              <a:t>: AMP provides substantial speedups across all configurations</a:t>
            </a:r>
          </a:p>
          <a:p>
            <a:pPr algn="l">
              <a:buFont typeface="Arial" panose="020B0604020202020204" pitchFamily="34" charset="0"/>
              <a:buChar char="•"/>
            </a:pPr>
            <a:r>
              <a:rPr lang="en-US" b="1" i="0" dirty="0">
                <a:effectLst/>
                <a:highlight>
                  <a:srgbClr val="FFFFFF"/>
                </a:highlight>
                <a:latin typeface="system-ui"/>
              </a:rPr>
              <a:t>Parallel Scaling Patterns</a:t>
            </a:r>
            <a:r>
              <a:rPr lang="en-US" b="0" i="0" dirty="0">
                <a:effectLst/>
                <a:highlight>
                  <a:srgbClr val="FFFFFF"/>
                </a:highlight>
                <a:latin typeface="system-ui"/>
              </a:rPr>
              <a:t>: Both techniques show similar scaling behavior as GPU count increases, but AMP maintains its advantage throughout which leads to lesser training time compared to </a:t>
            </a:r>
            <a:r>
              <a:rPr lang="en-US" b="0" i="0" dirty="0" err="1">
                <a:effectLst/>
                <a:highlight>
                  <a:srgbClr val="FFFFFF"/>
                </a:highlight>
                <a:latin typeface="system-ui"/>
              </a:rPr>
              <a:t>ddp</a:t>
            </a:r>
            <a:r>
              <a:rPr lang="en-US" b="0" i="0" dirty="0">
                <a:effectLst/>
                <a:highlight>
                  <a:srgbClr val="FFFFFF"/>
                </a:highlight>
                <a:latin typeface="system-ui"/>
              </a:rPr>
              <a:t> with fp32</a:t>
            </a:r>
          </a:p>
          <a:p>
            <a:endParaRPr lang="en-US" dirty="0"/>
          </a:p>
        </p:txBody>
      </p:sp>
      <p:sp>
        <p:nvSpPr>
          <p:cNvPr id="4" name="Slide Number Placeholder 3"/>
          <p:cNvSpPr>
            <a:spLocks noGrp="1"/>
          </p:cNvSpPr>
          <p:nvPr>
            <p:ph type="sldNum" sz="quarter" idx="5"/>
          </p:nvPr>
        </p:nvSpPr>
        <p:spPr/>
        <p:txBody>
          <a:bodyPr/>
          <a:lstStyle/>
          <a:p>
            <a:fld id="{E64B4F56-E3D6-EE4C-B581-F8591FEEF02F}" type="slidenum">
              <a:rPr lang="en-US" smtClean="0"/>
              <a:t>26</a:t>
            </a:fld>
            <a:endParaRPr lang="en-US"/>
          </a:p>
        </p:txBody>
      </p:sp>
    </p:spTree>
    <p:extLst>
      <p:ext uri="{BB962C8B-B14F-4D97-AF65-F5344CB8AC3E}">
        <p14:creationId xmlns:p14="http://schemas.microsoft.com/office/powerpoint/2010/main" val="17934074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b="0" i="0" dirty="0">
                <a:effectLst/>
                <a:highlight>
                  <a:srgbClr val="FFFFFF"/>
                </a:highlight>
                <a:latin typeface="system-ui"/>
              </a:rPr>
              <a:t>Training Time Reduction with Mixed Precision</a:t>
            </a:r>
          </a:p>
          <a:p>
            <a:pPr algn="l">
              <a:buFont typeface="Arial" panose="020B0604020202020204" pitchFamily="34" charset="0"/>
              <a:buChar char="•"/>
            </a:pPr>
            <a:r>
              <a:rPr lang="en-US" b="1" i="0" dirty="0">
                <a:effectLst/>
                <a:highlight>
                  <a:srgbClr val="FFFFFF"/>
                </a:highlight>
                <a:latin typeface="system-ui"/>
              </a:rPr>
              <a:t>Universal Speedup</a:t>
            </a:r>
            <a:r>
              <a:rPr lang="en-US" b="0" i="0" dirty="0">
                <a:effectLst/>
                <a:highlight>
                  <a:srgbClr val="FFFFFF"/>
                </a:highlight>
                <a:latin typeface="system-ui"/>
              </a:rPr>
              <a:t>: AMP consistently delivers significant training time reductions across all GPU counts and batch sizes</a:t>
            </a:r>
          </a:p>
          <a:p>
            <a:pPr algn="l">
              <a:buFont typeface="Arial" panose="020B0604020202020204" pitchFamily="34" charset="0"/>
              <a:buChar char="•"/>
            </a:pPr>
            <a:r>
              <a:rPr lang="en-US" b="1" i="0" dirty="0">
                <a:effectLst/>
                <a:highlight>
                  <a:srgbClr val="FFFFFF"/>
                </a:highlight>
                <a:latin typeface="system-ui"/>
              </a:rPr>
              <a:t>Scaling with Batch Size</a:t>
            </a:r>
            <a:r>
              <a:rPr lang="en-US" b="0" i="0" dirty="0">
                <a:effectLst/>
                <a:highlight>
                  <a:srgbClr val="FFFFFF"/>
                </a:highlight>
                <a:latin typeface="system-ui"/>
              </a:rPr>
              <a:t>: Time reduction generally increases with larger batch sizes</a:t>
            </a:r>
          </a:p>
          <a:p>
            <a:pPr marL="742950" lvl="1" indent="-285750" algn="l">
              <a:buFont typeface="Arial" panose="020B0604020202020204" pitchFamily="34" charset="0"/>
              <a:buChar char="•"/>
            </a:pPr>
            <a:r>
              <a:rPr lang="en-US" b="0" i="0" dirty="0">
                <a:effectLst/>
                <a:highlight>
                  <a:srgbClr val="FFFFFF"/>
                </a:highlight>
                <a:latin typeface="system-ui"/>
              </a:rPr>
              <a:t>Batch size 64: ~38-42% reduction</a:t>
            </a:r>
          </a:p>
          <a:p>
            <a:pPr marL="742950" lvl="1" indent="-285750" algn="l">
              <a:buFont typeface="Arial" panose="020B0604020202020204" pitchFamily="34" charset="0"/>
              <a:buChar char="•"/>
            </a:pPr>
            <a:r>
              <a:rPr lang="en-US" b="0" i="0" dirty="0">
                <a:effectLst/>
                <a:highlight>
                  <a:srgbClr val="FFFFFF"/>
                </a:highlight>
                <a:latin typeface="system-ui"/>
              </a:rPr>
              <a:t>Batch size 2048: ~64-66% reduction</a:t>
            </a:r>
          </a:p>
          <a:p>
            <a:pPr algn="l">
              <a:buFont typeface="Arial" panose="020B0604020202020204" pitchFamily="34" charset="0"/>
              <a:buChar char="•"/>
            </a:pPr>
            <a:r>
              <a:rPr lang="en-US" b="1" i="0" dirty="0">
                <a:effectLst/>
                <a:highlight>
                  <a:srgbClr val="FFFFFF"/>
                </a:highlight>
                <a:latin typeface="system-ui"/>
              </a:rPr>
              <a:t>Most Dramatic Improvements</a:t>
            </a:r>
            <a:r>
              <a:rPr lang="en-US" b="0" i="0" dirty="0">
                <a:effectLst/>
                <a:highlight>
                  <a:srgbClr val="FFFFFF"/>
                </a:highlight>
                <a:latin typeface="system-ui"/>
              </a:rPr>
              <a:t>:</a:t>
            </a:r>
          </a:p>
          <a:p>
            <a:pPr marL="742950" lvl="1" indent="-285750" algn="l">
              <a:buFont typeface="Arial" panose="020B0604020202020204" pitchFamily="34" charset="0"/>
              <a:buChar char="•"/>
            </a:pPr>
            <a:r>
              <a:rPr lang="en-US" b="0" i="0" dirty="0">
                <a:effectLst/>
                <a:highlight>
                  <a:srgbClr val="FFFFFF"/>
                </a:highlight>
                <a:latin typeface="system-ui"/>
              </a:rPr>
              <a:t>4 GPUs, batch size 2048: 66.25% reduction</a:t>
            </a:r>
          </a:p>
          <a:p>
            <a:pPr marL="742950" lvl="1" indent="-285750" algn="l">
              <a:buFont typeface="Arial" panose="020B0604020202020204" pitchFamily="34" charset="0"/>
              <a:buChar char="•"/>
            </a:pPr>
            <a:r>
              <a:rPr lang="en-US" b="0" i="0" dirty="0">
                <a:effectLst/>
                <a:highlight>
                  <a:srgbClr val="FFFFFF"/>
                </a:highlight>
                <a:latin typeface="system-ui"/>
              </a:rPr>
              <a:t>1 GPU, batch size 1024: 65.83% reduction</a:t>
            </a:r>
          </a:p>
          <a:p>
            <a:endParaRPr lang="en-US" dirty="0"/>
          </a:p>
        </p:txBody>
      </p:sp>
      <p:sp>
        <p:nvSpPr>
          <p:cNvPr id="4" name="Slide Number Placeholder 3"/>
          <p:cNvSpPr>
            <a:spLocks noGrp="1"/>
          </p:cNvSpPr>
          <p:nvPr>
            <p:ph type="sldNum" sz="quarter" idx="5"/>
          </p:nvPr>
        </p:nvSpPr>
        <p:spPr/>
        <p:txBody>
          <a:bodyPr/>
          <a:lstStyle/>
          <a:p>
            <a:fld id="{E64B4F56-E3D6-EE4C-B581-F8591FEEF02F}" type="slidenum">
              <a:rPr lang="en-US" smtClean="0"/>
              <a:t>27</a:t>
            </a:fld>
            <a:endParaRPr lang="en-US"/>
          </a:p>
        </p:txBody>
      </p:sp>
    </p:spTree>
    <p:extLst>
      <p:ext uri="{BB962C8B-B14F-4D97-AF65-F5344CB8AC3E}">
        <p14:creationId xmlns:p14="http://schemas.microsoft.com/office/powerpoint/2010/main" val="24230038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US" b="1" i="0" dirty="0">
                <a:effectLst/>
                <a:highlight>
                  <a:srgbClr val="FFFFFF"/>
                </a:highlight>
                <a:latin typeface="system-ui"/>
              </a:rPr>
              <a:t>Small Batch Sizes (64-128)</a:t>
            </a:r>
            <a:r>
              <a:rPr lang="en-US" b="0" i="0" dirty="0">
                <a:effectLst/>
                <a:highlight>
                  <a:srgbClr val="FFFFFF"/>
                </a:highlight>
                <a:latin typeface="system-ui"/>
              </a:rPr>
              <a:t>:</a:t>
            </a:r>
          </a:p>
          <a:p>
            <a:pPr marL="742950" lvl="1" indent="-285750" algn="l">
              <a:buFont typeface="+mj-lt"/>
              <a:buAutoNum type="arabicPeriod"/>
            </a:pPr>
            <a:r>
              <a:rPr lang="en-US" b="0" i="0" dirty="0">
                <a:effectLst/>
                <a:highlight>
                  <a:srgbClr val="FFFFFF"/>
                </a:highlight>
                <a:latin typeface="system-ui"/>
              </a:rPr>
              <a:t>Both methods achieve excellent accuracy (&gt;93%)</a:t>
            </a:r>
          </a:p>
          <a:p>
            <a:pPr algn="l">
              <a:buFont typeface="+mj-lt"/>
              <a:buAutoNum type="arabicPeriod"/>
            </a:pPr>
            <a:r>
              <a:rPr lang="en-US" b="1" i="0" dirty="0">
                <a:effectLst/>
                <a:highlight>
                  <a:srgbClr val="FFFFFF"/>
                </a:highlight>
                <a:latin typeface="system-ui"/>
              </a:rPr>
              <a:t>Medium Batch Sizes (256-512)</a:t>
            </a:r>
            <a:r>
              <a:rPr lang="en-US" b="0" i="0" dirty="0">
                <a:effectLst/>
                <a:highlight>
                  <a:srgbClr val="FFFFFF"/>
                </a:highlight>
                <a:latin typeface="system-ui"/>
              </a:rPr>
              <a:t>:</a:t>
            </a:r>
          </a:p>
          <a:p>
            <a:pPr marL="742950" lvl="1" indent="-285750" algn="l">
              <a:buFont typeface="+mj-lt"/>
              <a:buAutoNum type="arabicPeriod"/>
            </a:pPr>
            <a:r>
              <a:rPr lang="en-US" b="0" i="0" dirty="0">
                <a:effectLst/>
                <a:highlight>
                  <a:srgbClr val="FFFFFF"/>
                </a:highlight>
                <a:latin typeface="system-ui"/>
              </a:rPr>
              <a:t>Both methods maintain good accuracy (&gt;91.5% for most configurations)</a:t>
            </a:r>
          </a:p>
          <a:p>
            <a:pPr marL="742950" lvl="1" indent="-285750" algn="l">
              <a:buFont typeface="+mj-lt"/>
              <a:buAutoNum type="arabicPeriod"/>
            </a:pPr>
            <a:r>
              <a:rPr lang="en-US" b="0" i="0" dirty="0">
                <a:effectLst/>
                <a:highlight>
                  <a:srgbClr val="FFFFFF"/>
                </a:highlight>
                <a:latin typeface="system-ui"/>
              </a:rPr>
              <a:t>Slight accuracy variations between methods, but differences are minimal</a:t>
            </a:r>
          </a:p>
          <a:p>
            <a:pPr algn="l">
              <a:buFont typeface="+mj-lt"/>
              <a:buAutoNum type="arabicPeriod"/>
            </a:pPr>
            <a:r>
              <a:rPr lang="en-US" b="1" i="0" dirty="0">
                <a:effectLst/>
                <a:highlight>
                  <a:srgbClr val="FFFFFF"/>
                </a:highlight>
                <a:latin typeface="system-ui"/>
              </a:rPr>
              <a:t>Large Batch Sizes (1024-2048)</a:t>
            </a:r>
            <a:r>
              <a:rPr lang="en-US" b="0" i="0" dirty="0">
                <a:effectLst/>
                <a:highlight>
                  <a:srgbClr val="FFFFFF"/>
                </a:highlight>
                <a:latin typeface="system-ui"/>
              </a:rPr>
              <a:t>:</a:t>
            </a:r>
          </a:p>
          <a:p>
            <a:pPr marL="742950" lvl="1" indent="-285750" algn="l">
              <a:buFont typeface="+mj-lt"/>
              <a:buAutoNum type="arabicPeriod"/>
            </a:pPr>
            <a:r>
              <a:rPr lang="en-US" b="0" i="0" dirty="0">
                <a:effectLst/>
                <a:highlight>
                  <a:srgbClr val="FFFFFF"/>
                </a:highlight>
                <a:latin typeface="system-ui"/>
              </a:rPr>
              <a:t>Both methods show progressive accuracy decline</a:t>
            </a:r>
          </a:p>
          <a:p>
            <a:pPr marL="742950" lvl="1" indent="-285750" algn="l">
              <a:buFont typeface="+mj-lt"/>
              <a:buAutoNum type="arabicPeriod"/>
            </a:pPr>
            <a:r>
              <a:rPr lang="en-US" b="0" i="0" dirty="0">
                <a:effectLst/>
                <a:highlight>
                  <a:srgbClr val="FFFFFF"/>
                </a:highlight>
                <a:latin typeface="system-ui"/>
              </a:rPr>
              <a:t>Accuracy drops below 90% for configurations with 3-4 GPUs</a:t>
            </a:r>
          </a:p>
        </p:txBody>
      </p:sp>
      <p:sp>
        <p:nvSpPr>
          <p:cNvPr id="4" name="Slide Number Placeholder 3"/>
          <p:cNvSpPr>
            <a:spLocks noGrp="1"/>
          </p:cNvSpPr>
          <p:nvPr>
            <p:ph type="sldNum" sz="quarter" idx="5"/>
          </p:nvPr>
        </p:nvSpPr>
        <p:spPr/>
        <p:txBody>
          <a:bodyPr/>
          <a:lstStyle/>
          <a:p>
            <a:fld id="{E64B4F56-E3D6-EE4C-B581-F8591FEEF02F}" type="slidenum">
              <a:rPr lang="en-US" smtClean="0"/>
              <a:t>28</a:t>
            </a:fld>
            <a:endParaRPr lang="en-US"/>
          </a:p>
        </p:txBody>
      </p:sp>
    </p:spTree>
    <p:extLst>
      <p:ext uri="{BB962C8B-B14F-4D97-AF65-F5344CB8AC3E}">
        <p14:creationId xmlns:p14="http://schemas.microsoft.com/office/powerpoint/2010/main" val="12945737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US" b="1" i="0" dirty="0">
                <a:effectLst/>
                <a:highlight>
                  <a:srgbClr val="FFFFFF"/>
                </a:highlight>
                <a:latin typeface="system-ui"/>
              </a:rPr>
              <a:t>Overall Memory Usage</a:t>
            </a:r>
            <a:r>
              <a:rPr lang="en-US" b="0" i="0" dirty="0">
                <a:effectLst/>
                <a:highlight>
                  <a:srgbClr val="FFFFFF"/>
                </a:highlight>
                <a:latin typeface="system-ui"/>
              </a:rPr>
              <a:t>:</a:t>
            </a:r>
          </a:p>
          <a:p>
            <a:pPr marL="742950" lvl="1" indent="-285750" algn="l">
              <a:buFont typeface="+mj-lt"/>
              <a:buAutoNum type="arabicPeriod"/>
            </a:pPr>
            <a:r>
              <a:rPr lang="en-US" b="0" i="0" dirty="0">
                <a:effectLst/>
                <a:highlight>
                  <a:srgbClr val="FFFFFF"/>
                </a:highlight>
                <a:latin typeface="system-ui"/>
              </a:rPr>
              <a:t>Surprisingly, AMP consistently uses </a:t>
            </a:r>
            <a:r>
              <a:rPr lang="en-US" b="1" i="0" dirty="0">
                <a:effectLst/>
                <a:highlight>
                  <a:srgbClr val="FFFFFF"/>
                </a:highlight>
                <a:latin typeface="system-ui"/>
              </a:rPr>
              <a:t>more memory per GPU</a:t>
            </a:r>
            <a:r>
              <a:rPr lang="en-US" b="0" i="0" dirty="0">
                <a:effectLst/>
                <a:highlight>
                  <a:srgbClr val="FFFFFF"/>
                </a:highlight>
                <a:latin typeface="system-ui"/>
              </a:rPr>
              <a:t> than DDP across almost all configurations</a:t>
            </a:r>
          </a:p>
          <a:p>
            <a:pPr algn="l">
              <a:buFont typeface="+mj-lt"/>
              <a:buAutoNum type="arabicPeriod"/>
            </a:pPr>
            <a:r>
              <a:rPr lang="en-US" b="1" i="0" dirty="0">
                <a:effectLst/>
                <a:highlight>
                  <a:srgbClr val="FFFFFF"/>
                </a:highlight>
                <a:latin typeface="system-ui"/>
              </a:rPr>
              <a:t>Scaling with Batch Size</a:t>
            </a:r>
            <a:r>
              <a:rPr lang="en-US" b="0" i="0" dirty="0">
                <a:effectLst/>
                <a:highlight>
                  <a:srgbClr val="FFFFFF"/>
                </a:highlight>
                <a:latin typeface="system-ui"/>
              </a:rPr>
              <a:t>:</a:t>
            </a:r>
          </a:p>
          <a:p>
            <a:pPr marL="742950" lvl="1" indent="-285750" algn="l">
              <a:buFont typeface="+mj-lt"/>
              <a:buAutoNum type="arabicPeriod"/>
            </a:pPr>
            <a:r>
              <a:rPr lang="en-US" b="0" i="0" dirty="0">
                <a:effectLst/>
                <a:highlight>
                  <a:srgbClr val="FFFFFF"/>
                </a:highlight>
                <a:latin typeface="system-ui"/>
              </a:rPr>
              <a:t>Both methods show expected increases in memory usage with larger batch sizes</a:t>
            </a:r>
          </a:p>
          <a:p>
            <a:endParaRPr lang="en-US" dirty="0"/>
          </a:p>
          <a:p>
            <a:r>
              <a:rPr lang="en-US" dirty="0"/>
              <a:t>By looking at the plots we can see that memory allocation is similar for the batch sizes until 512 then increases thereby with increase in batch size.</a:t>
            </a:r>
          </a:p>
          <a:p>
            <a:endParaRPr lang="en-US" dirty="0"/>
          </a:p>
          <a:p>
            <a:r>
              <a:rPr lang="en-US" dirty="0"/>
              <a:t>We can also observe that with batch size 1024 and more there is a drastic increase in memory usage for DDP compared to mixed precision.</a:t>
            </a:r>
          </a:p>
          <a:p>
            <a:endParaRPr lang="en-US" dirty="0"/>
          </a:p>
          <a:p>
            <a:r>
              <a:rPr lang="en-US" dirty="0"/>
              <a:t>So we can conclude that mixed precision training utilizes less memory with increase in batch size </a:t>
            </a:r>
          </a:p>
        </p:txBody>
      </p:sp>
      <p:sp>
        <p:nvSpPr>
          <p:cNvPr id="4" name="Slide Number Placeholder 3"/>
          <p:cNvSpPr>
            <a:spLocks noGrp="1"/>
          </p:cNvSpPr>
          <p:nvPr>
            <p:ph type="sldNum" sz="quarter" idx="5"/>
          </p:nvPr>
        </p:nvSpPr>
        <p:spPr/>
        <p:txBody>
          <a:bodyPr/>
          <a:lstStyle/>
          <a:p>
            <a:fld id="{E64B4F56-E3D6-EE4C-B581-F8591FEEF02F}" type="slidenum">
              <a:rPr lang="en-US" smtClean="0"/>
              <a:t>29</a:t>
            </a:fld>
            <a:endParaRPr lang="en-US"/>
          </a:p>
        </p:txBody>
      </p:sp>
    </p:spTree>
    <p:extLst>
      <p:ext uri="{BB962C8B-B14F-4D97-AF65-F5344CB8AC3E}">
        <p14:creationId xmlns:p14="http://schemas.microsoft.com/office/powerpoint/2010/main" val="20698501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US" sz="1200" b="1" i="0" dirty="0">
                <a:effectLst/>
                <a:highlight>
                  <a:srgbClr val="FFFFFF"/>
                </a:highlight>
                <a:latin typeface="system-ui"/>
              </a:rPr>
              <a:t>Highest Accuracy</a:t>
            </a:r>
            <a:r>
              <a:rPr lang="en-US" sz="1200" b="0" i="0" dirty="0">
                <a:effectLst/>
                <a:highlight>
                  <a:srgbClr val="FFFFFF"/>
                </a:highlight>
                <a:latin typeface="system-ui"/>
              </a:rPr>
              <a:t>: The best test accuracy (93.25%) is achieved with 4 GPUs and batch size 64, though several configurations with smaller batch sizes perform similarly well (around 93%)</a:t>
            </a:r>
          </a:p>
          <a:p>
            <a:pPr algn="l">
              <a:buFont typeface="+mj-lt"/>
              <a:buAutoNum type="arabicPeriod"/>
            </a:pPr>
            <a:r>
              <a:rPr lang="en-US" sz="1200" b="1" i="0" dirty="0">
                <a:effectLst/>
                <a:highlight>
                  <a:srgbClr val="FFFFFF"/>
                </a:highlight>
                <a:latin typeface="system-ui"/>
              </a:rPr>
              <a:t>Scaling Trends</a:t>
            </a:r>
            <a:r>
              <a:rPr lang="en-US" sz="1200" b="0" i="0" dirty="0">
                <a:effectLst/>
                <a:highlight>
                  <a:srgbClr val="FFFFFF"/>
                </a:highlight>
                <a:latin typeface="system-ui"/>
              </a:rPr>
              <a:t>:</a:t>
            </a:r>
          </a:p>
          <a:p>
            <a:pPr marL="742950" lvl="1" indent="-285750" algn="l">
              <a:buFont typeface="+mj-lt"/>
              <a:buAutoNum type="arabicPeriod"/>
            </a:pPr>
            <a:r>
              <a:rPr lang="en-US" sz="1200" b="0" i="0" dirty="0">
                <a:effectLst/>
                <a:highlight>
                  <a:srgbClr val="FFFFFF"/>
                </a:highlight>
                <a:latin typeface="system-ui"/>
              </a:rPr>
              <a:t>There's a clear pattern of declining accuracy as batch size increases, especially with the largest batch sizes</a:t>
            </a:r>
          </a:p>
          <a:p>
            <a:pPr marL="742950" lvl="1" indent="-285750" algn="l">
              <a:buFont typeface="+mj-lt"/>
              <a:buAutoNum type="arabicPeriod"/>
            </a:pPr>
            <a:r>
              <a:rPr lang="en-US" sz="1200" b="0" i="0" dirty="0">
                <a:effectLst/>
                <a:highlight>
                  <a:srgbClr val="FFFFFF"/>
                </a:highlight>
                <a:latin typeface="system-ui"/>
              </a:rPr>
              <a:t>For batch size 2048, accuracy drops significantly from 91.87% with 1 GPU to 89.14% with 4 GPUs</a:t>
            </a:r>
          </a:p>
        </p:txBody>
      </p:sp>
      <p:sp>
        <p:nvSpPr>
          <p:cNvPr id="4" name="Slide Number Placeholder 3"/>
          <p:cNvSpPr>
            <a:spLocks noGrp="1"/>
          </p:cNvSpPr>
          <p:nvPr>
            <p:ph type="sldNum" sz="quarter" idx="5"/>
          </p:nvPr>
        </p:nvSpPr>
        <p:spPr/>
        <p:txBody>
          <a:bodyPr/>
          <a:lstStyle/>
          <a:p>
            <a:fld id="{E64B4F56-E3D6-EE4C-B581-F8591FEEF02F}" type="slidenum">
              <a:rPr lang="en-US" smtClean="0"/>
              <a:t>10</a:t>
            </a:fld>
            <a:endParaRPr lang="en-US"/>
          </a:p>
        </p:txBody>
      </p:sp>
    </p:spTree>
    <p:extLst>
      <p:ext uri="{BB962C8B-B14F-4D97-AF65-F5344CB8AC3E}">
        <p14:creationId xmlns:p14="http://schemas.microsoft.com/office/powerpoint/2010/main" val="63549339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US" b="1" i="0" dirty="0">
                <a:effectLst/>
                <a:highlight>
                  <a:srgbClr val="FFFFFF"/>
                </a:highlight>
                <a:latin typeface="system-ui"/>
              </a:rPr>
              <a:t>Consistent Performance Advantage</a:t>
            </a:r>
            <a:r>
              <a:rPr lang="en-US" b="0" i="0" dirty="0">
                <a:effectLst/>
                <a:highlight>
                  <a:srgbClr val="FFFFFF"/>
                </a:highlight>
                <a:latin typeface="system-ui"/>
              </a:rPr>
              <a:t>:</a:t>
            </a:r>
          </a:p>
          <a:p>
            <a:pPr marL="742950" lvl="1" indent="-285750" algn="l">
              <a:buFont typeface="+mj-lt"/>
              <a:buAutoNum type="arabicPeriod"/>
            </a:pPr>
            <a:r>
              <a:rPr lang="en-US" b="0" i="0" dirty="0">
                <a:effectLst/>
                <a:highlight>
                  <a:srgbClr val="FFFFFF"/>
                </a:highlight>
                <a:latin typeface="system-ui"/>
              </a:rPr>
              <a:t>AMP dramatically outperforms DDP across all configurations</a:t>
            </a:r>
          </a:p>
          <a:p>
            <a:pPr marL="742950" lvl="1" indent="-285750" algn="l">
              <a:buFont typeface="+mj-lt"/>
              <a:buAutoNum type="arabicPeriod"/>
            </a:pPr>
            <a:r>
              <a:rPr lang="en-US" b="0" i="0" dirty="0">
                <a:effectLst/>
                <a:highlight>
                  <a:srgbClr val="FFFFFF"/>
                </a:highlight>
                <a:latin typeface="system-ui"/>
              </a:rPr>
              <a:t>With 1 GPU and batch size 64: AMP processes 21,885 samples/sec vs DDP's 13,529 samples/sec (62% improvement)</a:t>
            </a:r>
          </a:p>
          <a:p>
            <a:pPr algn="l">
              <a:buFont typeface="+mj-lt"/>
              <a:buAutoNum type="arabicPeriod"/>
            </a:pPr>
            <a:r>
              <a:rPr lang="en-US" b="1" i="0" dirty="0">
                <a:effectLst/>
                <a:highlight>
                  <a:srgbClr val="FFFFFF"/>
                </a:highlight>
                <a:latin typeface="system-ui"/>
              </a:rPr>
              <a:t>Scaling Characteristics</a:t>
            </a:r>
            <a:r>
              <a:rPr lang="en-US" b="0" i="0" dirty="0">
                <a:effectLst/>
                <a:highlight>
                  <a:srgbClr val="FFFFFF"/>
                </a:highlight>
                <a:latin typeface="system-ui"/>
              </a:rPr>
              <a:t>:</a:t>
            </a:r>
          </a:p>
          <a:p>
            <a:pPr marL="742950" lvl="1" indent="-285750" algn="l">
              <a:buFont typeface="+mj-lt"/>
              <a:buAutoNum type="arabicPeriod"/>
            </a:pPr>
            <a:r>
              <a:rPr lang="en-US" b="0" i="0" dirty="0">
                <a:effectLst/>
                <a:highlight>
                  <a:srgbClr val="FFFFFF"/>
                </a:highlight>
                <a:latin typeface="system-ui"/>
              </a:rPr>
              <a:t>Both methods show good scaling with additional GPUs, but AMP scales more efficiently</a:t>
            </a:r>
          </a:p>
          <a:p>
            <a:pPr marL="742950" lvl="1" indent="-285750" algn="l">
              <a:buFont typeface="+mj-lt"/>
              <a:buAutoNum type="arabicPeriod"/>
            </a:pPr>
            <a:r>
              <a:rPr lang="en-US" b="0" i="0" dirty="0">
                <a:effectLst/>
                <a:highlight>
                  <a:srgbClr val="FFFFFF"/>
                </a:highlight>
                <a:latin typeface="system-ui"/>
              </a:rPr>
              <a:t>At batch size 512: AMP throughput reaches 198,720 samples/sec with 4 GPUs (3.5× the throughput of 1 GPU)</a:t>
            </a:r>
          </a:p>
          <a:p>
            <a:pPr marL="742950" lvl="1" indent="-285750" algn="l">
              <a:buFont typeface="+mj-lt"/>
              <a:buAutoNum type="arabicPeriod"/>
            </a:pPr>
            <a:r>
              <a:rPr lang="en-US" b="0" i="0" dirty="0">
                <a:effectLst/>
                <a:highlight>
                  <a:srgbClr val="FFFFFF"/>
                </a:highlight>
                <a:latin typeface="system-ui"/>
              </a:rPr>
              <a:t>The highest throughput achieved is 214,423 samples/sec (AMP, 4 GPUs, batch size 2048)</a:t>
            </a:r>
          </a:p>
          <a:p>
            <a:pPr algn="l">
              <a:buFont typeface="+mj-lt"/>
              <a:buAutoNum type="arabicPeriod"/>
            </a:pPr>
            <a:r>
              <a:rPr lang="en-US" b="1" i="0" dirty="0">
                <a:effectLst/>
                <a:highlight>
                  <a:srgbClr val="FFFFFF"/>
                </a:highlight>
                <a:latin typeface="system-ui"/>
              </a:rPr>
              <a:t>Exponential Improvements</a:t>
            </a:r>
            <a:r>
              <a:rPr lang="en-US" b="0" i="0" dirty="0">
                <a:effectLst/>
                <a:highlight>
                  <a:srgbClr val="FFFFFF"/>
                </a:highlight>
                <a:latin typeface="system-ui"/>
              </a:rPr>
              <a:t>:</a:t>
            </a:r>
          </a:p>
          <a:p>
            <a:pPr marL="742950" lvl="1" indent="-285750" algn="l">
              <a:buFont typeface="+mj-lt"/>
              <a:buAutoNum type="arabicPeriod"/>
            </a:pPr>
            <a:r>
              <a:rPr lang="en-US" b="0" i="0" dirty="0">
                <a:effectLst/>
                <a:highlight>
                  <a:srgbClr val="FFFFFF"/>
                </a:highlight>
                <a:latin typeface="system-ui"/>
              </a:rPr>
              <a:t>The percentage advantage of AMP over DDP increases with configuration complexity:</a:t>
            </a:r>
          </a:p>
          <a:p>
            <a:pPr marL="1143000" lvl="2" indent="-228600" algn="l">
              <a:buFont typeface="+mj-lt"/>
              <a:buAutoNum type="arabicPeriod"/>
            </a:pPr>
            <a:r>
              <a:rPr lang="en-US" b="0" i="0" dirty="0">
                <a:effectLst/>
                <a:highlight>
                  <a:srgbClr val="FFFFFF"/>
                </a:highlight>
                <a:latin typeface="system-ui"/>
              </a:rPr>
              <a:t>Small configurations (1-2 GPUs, batch sizes 64-128): 60-95% improvement</a:t>
            </a:r>
          </a:p>
          <a:p>
            <a:pPr marL="1143000" lvl="2" indent="-228600" algn="l">
              <a:buFont typeface="+mj-lt"/>
              <a:buAutoNum type="arabicPeriod"/>
            </a:pPr>
            <a:r>
              <a:rPr lang="en-US" b="0" i="0" dirty="0">
                <a:effectLst/>
                <a:highlight>
                  <a:srgbClr val="FFFFFF"/>
                </a:highlight>
                <a:latin typeface="system-ui"/>
              </a:rPr>
              <a:t>Medium configurations (2-3 GPUs, batch sizes 256-512): 120-180% improvement</a:t>
            </a:r>
          </a:p>
          <a:p>
            <a:pPr marL="1143000" lvl="2" indent="-228600" algn="l">
              <a:buFont typeface="+mj-lt"/>
              <a:buAutoNum type="arabicPeriod"/>
            </a:pPr>
            <a:r>
              <a:rPr lang="en-US" b="0" i="0" dirty="0">
                <a:effectLst/>
                <a:highlight>
                  <a:srgbClr val="FFFFFF"/>
                </a:highlight>
                <a:latin typeface="system-ui"/>
              </a:rPr>
              <a:t>Large configurations (3-4 GPUs, batch sizes 1024-2048): 160-199% improvement</a:t>
            </a:r>
          </a:p>
          <a:p>
            <a:endParaRPr lang="en-US" dirty="0"/>
          </a:p>
        </p:txBody>
      </p:sp>
      <p:sp>
        <p:nvSpPr>
          <p:cNvPr id="4" name="Slide Number Placeholder 3"/>
          <p:cNvSpPr>
            <a:spLocks noGrp="1"/>
          </p:cNvSpPr>
          <p:nvPr>
            <p:ph type="sldNum" sz="quarter" idx="5"/>
          </p:nvPr>
        </p:nvSpPr>
        <p:spPr/>
        <p:txBody>
          <a:bodyPr/>
          <a:lstStyle/>
          <a:p>
            <a:fld id="{E64B4F56-E3D6-EE4C-B581-F8591FEEF02F}" type="slidenum">
              <a:rPr lang="en-US" smtClean="0"/>
              <a:t>30</a:t>
            </a:fld>
            <a:endParaRPr lang="en-US"/>
          </a:p>
        </p:txBody>
      </p:sp>
    </p:spTree>
    <p:extLst>
      <p:ext uri="{BB962C8B-B14F-4D97-AF65-F5344CB8AC3E}">
        <p14:creationId xmlns:p14="http://schemas.microsoft.com/office/powerpoint/2010/main" val="39437383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b="1" dirty="0"/>
              <a:t>Batch Size Impact</a:t>
            </a:r>
            <a:r>
              <a:rPr lang="en-IN" dirty="0"/>
              <a:t> and </a:t>
            </a:r>
            <a:r>
              <a:rPr lang="en-IN" b="1" dirty="0"/>
              <a:t>Sub-optimal Scaling and Parallelization Overhead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b="1" dirty="0"/>
          </a:p>
          <a:p>
            <a:pPr>
              <a:buFont typeface="Arial" panose="020B0604020202020204" pitchFamily="34" charset="0"/>
              <a:buChar char="•"/>
            </a:pPr>
            <a:r>
              <a:rPr lang="en-IN" b="1" dirty="0"/>
              <a:t>Maximum Speedup</a:t>
            </a:r>
            <a:r>
              <a:rPr lang="en-IN" dirty="0"/>
              <a:t>: The best speedup observed was 1.17× with 4 CPUs for batch size 32, far below the theoretical 4× speedup</a:t>
            </a:r>
          </a:p>
          <a:p>
            <a:pPr>
              <a:buFont typeface="Arial" panose="020B0604020202020204" pitchFamily="34" charset="0"/>
              <a:buChar char="•"/>
            </a:pPr>
            <a:endParaRPr lang="en-IN" dirty="0"/>
          </a:p>
          <a:p>
            <a:pPr>
              <a:buFont typeface="Arial" panose="020B0604020202020204" pitchFamily="34" charset="0"/>
              <a:buChar char="•"/>
            </a:pPr>
            <a:r>
              <a:rPr lang="en-IN" b="1" dirty="0"/>
              <a:t>Optimal Configuration</a:t>
            </a:r>
            <a:r>
              <a:rPr lang="en-IN" dirty="0"/>
              <a:t>: The 2-CPU ensemble achieved the best balance of accuracy and computational efficiency: Batch size 32: Ensemble accuracy of 91.6% vs. 90.5% best individual model</a:t>
            </a:r>
          </a:p>
          <a:p>
            <a:pPr>
              <a:buFont typeface="Arial" panose="020B0604020202020204" pitchFamily="34" charset="0"/>
              <a:buChar char="•"/>
            </a:pPr>
            <a:r>
              <a:rPr lang="en-IN" dirty="0"/>
              <a:t>Batch size 64: Ensemble accuracy of 91.3% vs. 90.5% best individual model</a:t>
            </a:r>
          </a:p>
          <a:p>
            <a:pPr>
              <a:buFont typeface="Arial" panose="020B0604020202020204" pitchFamily="34" charset="0"/>
              <a:buChar char="•"/>
            </a:pPr>
            <a:r>
              <a:rPr lang="en-IN" dirty="0"/>
              <a:t>Batch size 128: Ensemble accuracy of 90.7% vs. 90.1% best individual model</a:t>
            </a:r>
            <a:endParaRPr lang="en-IN" b="1" dirty="0"/>
          </a:p>
          <a:p>
            <a:endParaRPr lang="en-IN" b="1" dirty="0"/>
          </a:p>
          <a:p>
            <a:r>
              <a:rPr lang="en-IN" b="1" dirty="0"/>
              <a:t>Key Findings from Your </a:t>
            </a:r>
            <a:r>
              <a:rPr lang="en-IN" b="1" dirty="0" err="1"/>
              <a:t>Joblib</a:t>
            </a:r>
            <a:r>
              <a:rPr lang="en-IN" b="1" dirty="0"/>
              <a:t> CPU Experiments:</a:t>
            </a:r>
          </a:p>
          <a:p>
            <a:r>
              <a:rPr lang="en-IN" dirty="0"/>
              <a:t>For batch size 32:</a:t>
            </a:r>
          </a:p>
          <a:p>
            <a:pPr>
              <a:buFont typeface="Arial" panose="020B0604020202020204" pitchFamily="34" charset="0"/>
              <a:buChar char="•"/>
            </a:pPr>
            <a:r>
              <a:rPr lang="en-IN" dirty="0"/>
              <a:t>Best individual model (1 CPU): 92.03%</a:t>
            </a:r>
          </a:p>
          <a:p>
            <a:pPr>
              <a:buFont typeface="Arial" panose="020B0604020202020204" pitchFamily="34" charset="0"/>
              <a:buChar char="•"/>
            </a:pPr>
            <a:r>
              <a:rPr lang="en-IN" dirty="0"/>
              <a:t>Ensemble of 2 models (from 2 CPUs): 91.58% (+1.12% over the best individual model from 2 CPUs)</a:t>
            </a:r>
          </a:p>
          <a:p>
            <a:pPr>
              <a:buFont typeface="Arial" panose="020B0604020202020204" pitchFamily="34" charset="0"/>
              <a:buChar char="•"/>
            </a:pPr>
            <a:r>
              <a:rPr lang="en-IN" dirty="0"/>
              <a:t>Ensemble of 4 models: 90.15% (+0.69% over the best individual model from 4 CPUs)</a:t>
            </a:r>
          </a:p>
          <a:p>
            <a:pPr>
              <a:buFont typeface="Arial" panose="020B0604020202020204" pitchFamily="34" charset="0"/>
              <a:buChar char="•"/>
            </a:pPr>
            <a:r>
              <a:rPr lang="en-IN" dirty="0"/>
              <a:t>Ensemble of 6 models: 88.74% (+0.04% over the best individual model from 6 CPUs)</a:t>
            </a:r>
          </a:p>
          <a:p>
            <a:r>
              <a:rPr lang="en-IN" dirty="0"/>
              <a:t>For batch size 64:</a:t>
            </a:r>
          </a:p>
          <a:p>
            <a:pPr>
              <a:buFont typeface="Arial" panose="020B0604020202020204" pitchFamily="34" charset="0"/>
              <a:buChar char="•"/>
            </a:pPr>
            <a:r>
              <a:rPr lang="en-IN" dirty="0"/>
              <a:t>Best individual model (1 CPU): 91.51%</a:t>
            </a:r>
          </a:p>
          <a:p>
            <a:pPr>
              <a:buFont typeface="Arial" panose="020B0604020202020204" pitchFamily="34" charset="0"/>
              <a:buChar char="•"/>
            </a:pPr>
            <a:r>
              <a:rPr lang="en-IN" dirty="0"/>
              <a:t>Ensemble of 2 models: 91.28% (+0.76% over the best individual model from 2 CPUs)</a:t>
            </a:r>
          </a:p>
          <a:p>
            <a:pPr>
              <a:buFont typeface="Arial" panose="020B0604020202020204" pitchFamily="34" charset="0"/>
              <a:buChar char="•"/>
            </a:pPr>
            <a:r>
              <a:rPr lang="en-IN" dirty="0"/>
              <a:t>Ensemble of 4 models: 89.57% (+0.73% over the best individual model from 4 CPUs)</a:t>
            </a:r>
          </a:p>
          <a:p>
            <a:pPr>
              <a:buFont typeface="Arial" panose="020B0604020202020204" pitchFamily="34" charset="0"/>
              <a:buChar char="•"/>
            </a:pPr>
            <a:r>
              <a:rPr lang="en-IN" dirty="0"/>
              <a:t>Ensemble of 6 models: 88.29% (+0.01% over the best individual model from 6 CPUs)</a:t>
            </a:r>
          </a:p>
          <a:p>
            <a:r>
              <a:rPr lang="en-IN" dirty="0"/>
              <a:t>For batch size 128:</a:t>
            </a:r>
          </a:p>
          <a:p>
            <a:pPr>
              <a:buFont typeface="Arial" panose="020B0604020202020204" pitchFamily="34" charset="0"/>
              <a:buChar char="•"/>
            </a:pPr>
            <a:r>
              <a:rPr lang="en-IN" dirty="0"/>
              <a:t>Best individual model (1 CPU): 91.44%</a:t>
            </a:r>
          </a:p>
          <a:p>
            <a:pPr>
              <a:buFont typeface="Arial" panose="020B0604020202020204" pitchFamily="34" charset="0"/>
              <a:buChar char="•"/>
            </a:pPr>
            <a:r>
              <a:rPr lang="en-IN" dirty="0"/>
              <a:t>Ensemble of 2 models: 90.73% (+0.63% over the best individual model from 2 CPUs)</a:t>
            </a:r>
          </a:p>
          <a:p>
            <a:pPr>
              <a:buFont typeface="Arial" panose="020B0604020202020204" pitchFamily="34" charset="0"/>
              <a:buChar char="•"/>
            </a:pPr>
            <a:r>
              <a:rPr lang="en-IN" dirty="0"/>
              <a:t>Ensemble of 4 models: 89.03% (+1.10% over the best individual model from 4 CPUs)</a:t>
            </a:r>
          </a:p>
          <a:p>
            <a:pPr>
              <a:buFont typeface="Arial" panose="020B0604020202020204" pitchFamily="34" charset="0"/>
              <a:buChar char="•"/>
            </a:pPr>
            <a:r>
              <a:rPr lang="en-IN" dirty="0"/>
              <a:t>Ensemble of 6 models: 87.75% (+1.17% over the best individual model from 6 CPUs)</a:t>
            </a:r>
          </a:p>
          <a:p>
            <a:pPr>
              <a:buFont typeface="Arial" panose="020B0604020202020204" pitchFamily="34" charset="0"/>
              <a:buChar char="•"/>
            </a:pPr>
            <a:endParaRPr lang="en-IN" dirty="0"/>
          </a:p>
          <a:p>
            <a:pPr>
              <a:buFont typeface="Arial" panose="020B0604020202020204" pitchFamily="34" charset="0"/>
              <a:buChar char="•"/>
            </a:pPr>
            <a:endParaRPr lang="en-IN" dirty="0"/>
          </a:p>
          <a:p>
            <a:pPr>
              <a:buFont typeface="Arial" panose="020B0604020202020204" pitchFamily="34" charset="0"/>
              <a:buChar char="•"/>
            </a:pPr>
            <a:endParaRPr lang="en-IN" dirty="0"/>
          </a:p>
          <a:p>
            <a:pPr>
              <a:buFont typeface="Arial" panose="020B0604020202020204" pitchFamily="34" charset="0"/>
              <a:buChar char="•"/>
            </a:pPr>
            <a:endParaRPr lang="en-IN" dirty="0"/>
          </a:p>
          <a:p>
            <a:endParaRPr lang="en-US" dirty="0"/>
          </a:p>
          <a:p>
            <a:endParaRPr lang="en-US" dirty="0"/>
          </a:p>
        </p:txBody>
      </p:sp>
      <p:sp>
        <p:nvSpPr>
          <p:cNvPr id="4" name="Slide Number Placeholder 3"/>
          <p:cNvSpPr>
            <a:spLocks noGrp="1"/>
          </p:cNvSpPr>
          <p:nvPr>
            <p:ph type="sldNum" sz="quarter" idx="5"/>
          </p:nvPr>
        </p:nvSpPr>
        <p:spPr/>
        <p:txBody>
          <a:bodyPr/>
          <a:lstStyle/>
          <a:p>
            <a:fld id="{E64B4F56-E3D6-EE4C-B581-F8591FEEF02F}" type="slidenum">
              <a:rPr lang="en-US" smtClean="0"/>
              <a:t>31</a:t>
            </a:fld>
            <a:endParaRPr lang="en-US"/>
          </a:p>
        </p:txBody>
      </p:sp>
    </p:spTree>
    <p:extLst>
      <p:ext uri="{BB962C8B-B14F-4D97-AF65-F5344CB8AC3E}">
        <p14:creationId xmlns:p14="http://schemas.microsoft.com/office/powerpoint/2010/main" val="215480448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b="1" dirty="0"/>
              <a:t>Batch Size Impact</a:t>
            </a:r>
            <a:r>
              <a:rPr lang="en-IN" dirty="0"/>
              <a:t> and </a:t>
            </a:r>
            <a:r>
              <a:rPr lang="en-IN" b="1" dirty="0"/>
              <a:t>Sub-optimal Scaling and Parallelization Overhead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b="1" dirty="0"/>
          </a:p>
          <a:p>
            <a:pPr>
              <a:buFont typeface="Arial" panose="020B0604020202020204" pitchFamily="34" charset="0"/>
              <a:buChar char="•"/>
            </a:pPr>
            <a:r>
              <a:rPr lang="en-IN" b="1" dirty="0"/>
              <a:t>Maximum Speedup</a:t>
            </a:r>
            <a:r>
              <a:rPr lang="en-IN" dirty="0"/>
              <a:t>: The best speedup observed was 1.17× with 4 CPUs for batch size 32, far below the theoretical 4× speedup</a:t>
            </a:r>
          </a:p>
          <a:p>
            <a:pPr>
              <a:buFont typeface="Arial" panose="020B0604020202020204" pitchFamily="34" charset="0"/>
              <a:buChar char="•"/>
            </a:pPr>
            <a:endParaRPr lang="en-IN" dirty="0"/>
          </a:p>
          <a:p>
            <a:pPr>
              <a:buFont typeface="Arial" panose="020B0604020202020204" pitchFamily="34" charset="0"/>
              <a:buChar char="•"/>
            </a:pPr>
            <a:r>
              <a:rPr lang="en-IN" b="1" dirty="0"/>
              <a:t>Optimal Configuration</a:t>
            </a:r>
            <a:r>
              <a:rPr lang="en-IN" dirty="0"/>
              <a:t>: The 2-CPU ensemble achieved the best balance of accuracy and computational efficiency: Batch size 32: Ensemble accuracy of 91.6% vs. 90.5% best individual model</a:t>
            </a:r>
          </a:p>
          <a:p>
            <a:pPr>
              <a:buFont typeface="Arial" panose="020B0604020202020204" pitchFamily="34" charset="0"/>
              <a:buChar char="•"/>
            </a:pPr>
            <a:r>
              <a:rPr lang="en-IN" dirty="0"/>
              <a:t>Batch size 64: Ensemble accuracy of 91.3% vs. 90.5% best individual model</a:t>
            </a:r>
          </a:p>
          <a:p>
            <a:pPr>
              <a:buFont typeface="Arial" panose="020B0604020202020204" pitchFamily="34" charset="0"/>
              <a:buChar char="•"/>
            </a:pPr>
            <a:r>
              <a:rPr lang="en-IN" dirty="0"/>
              <a:t>Batch size 128: Ensemble accuracy of 90.7% vs. 90.1% best individual model</a:t>
            </a:r>
            <a:endParaRPr lang="en-IN" b="1" dirty="0"/>
          </a:p>
          <a:p>
            <a:endParaRPr lang="en-IN" b="1" dirty="0"/>
          </a:p>
          <a:p>
            <a:r>
              <a:rPr lang="en-IN" b="1" dirty="0"/>
              <a:t>Key Findings from Your </a:t>
            </a:r>
            <a:r>
              <a:rPr lang="en-IN" b="1" dirty="0" err="1"/>
              <a:t>Joblib</a:t>
            </a:r>
            <a:r>
              <a:rPr lang="en-IN" b="1" dirty="0"/>
              <a:t> CPU Experiments:</a:t>
            </a:r>
          </a:p>
          <a:p>
            <a:r>
              <a:rPr lang="en-IN" dirty="0"/>
              <a:t>For batch size 32:</a:t>
            </a:r>
          </a:p>
          <a:p>
            <a:pPr>
              <a:buFont typeface="Arial" panose="020B0604020202020204" pitchFamily="34" charset="0"/>
              <a:buChar char="•"/>
            </a:pPr>
            <a:r>
              <a:rPr lang="en-IN" dirty="0"/>
              <a:t>Best individual model (1 CPU): 92.03%</a:t>
            </a:r>
          </a:p>
          <a:p>
            <a:pPr>
              <a:buFont typeface="Arial" panose="020B0604020202020204" pitchFamily="34" charset="0"/>
              <a:buChar char="•"/>
            </a:pPr>
            <a:r>
              <a:rPr lang="en-IN" dirty="0"/>
              <a:t>Ensemble of 2 models (from 2 CPUs): 91.58% (+1.12% over the best individual model from 2 CPUs)</a:t>
            </a:r>
          </a:p>
          <a:p>
            <a:pPr>
              <a:buFont typeface="Arial" panose="020B0604020202020204" pitchFamily="34" charset="0"/>
              <a:buChar char="•"/>
            </a:pPr>
            <a:r>
              <a:rPr lang="en-IN" dirty="0"/>
              <a:t>Ensemble of 4 models: 90.15% (+0.69% over the best individual model from 4 CPUs)</a:t>
            </a:r>
          </a:p>
          <a:p>
            <a:pPr>
              <a:buFont typeface="Arial" panose="020B0604020202020204" pitchFamily="34" charset="0"/>
              <a:buChar char="•"/>
            </a:pPr>
            <a:r>
              <a:rPr lang="en-IN" dirty="0"/>
              <a:t>Ensemble of 6 models: 88.74% (+0.04% over the best individual model from 6 CPUs)</a:t>
            </a:r>
          </a:p>
          <a:p>
            <a:r>
              <a:rPr lang="en-IN" dirty="0"/>
              <a:t>For batch size 64:</a:t>
            </a:r>
          </a:p>
          <a:p>
            <a:pPr>
              <a:buFont typeface="Arial" panose="020B0604020202020204" pitchFamily="34" charset="0"/>
              <a:buChar char="•"/>
            </a:pPr>
            <a:r>
              <a:rPr lang="en-IN" dirty="0"/>
              <a:t>Best individual model (1 CPU): 91.51%</a:t>
            </a:r>
          </a:p>
          <a:p>
            <a:pPr>
              <a:buFont typeface="Arial" panose="020B0604020202020204" pitchFamily="34" charset="0"/>
              <a:buChar char="•"/>
            </a:pPr>
            <a:r>
              <a:rPr lang="en-IN" dirty="0"/>
              <a:t>Ensemble of 2 models: 91.28% (+0.76% over the best individual model from 2 CPUs)</a:t>
            </a:r>
          </a:p>
          <a:p>
            <a:pPr>
              <a:buFont typeface="Arial" panose="020B0604020202020204" pitchFamily="34" charset="0"/>
              <a:buChar char="•"/>
            </a:pPr>
            <a:r>
              <a:rPr lang="en-IN" dirty="0"/>
              <a:t>Ensemble of 4 models: 89.57% (+0.73% over the best individual model from 4 CPUs)</a:t>
            </a:r>
          </a:p>
          <a:p>
            <a:pPr>
              <a:buFont typeface="Arial" panose="020B0604020202020204" pitchFamily="34" charset="0"/>
              <a:buChar char="•"/>
            </a:pPr>
            <a:r>
              <a:rPr lang="en-IN" dirty="0"/>
              <a:t>Ensemble of 6 models: 88.29% (+0.01% over the best individual model from 6 CPUs)</a:t>
            </a:r>
          </a:p>
          <a:p>
            <a:r>
              <a:rPr lang="en-IN" dirty="0"/>
              <a:t>For batch size 128:</a:t>
            </a:r>
          </a:p>
          <a:p>
            <a:pPr>
              <a:buFont typeface="Arial" panose="020B0604020202020204" pitchFamily="34" charset="0"/>
              <a:buChar char="•"/>
            </a:pPr>
            <a:r>
              <a:rPr lang="en-IN" dirty="0"/>
              <a:t>Best individual model (1 CPU): 91.44%</a:t>
            </a:r>
          </a:p>
          <a:p>
            <a:pPr>
              <a:buFont typeface="Arial" panose="020B0604020202020204" pitchFamily="34" charset="0"/>
              <a:buChar char="•"/>
            </a:pPr>
            <a:r>
              <a:rPr lang="en-IN" dirty="0"/>
              <a:t>Ensemble of 2 models: 90.73% (+0.63% over the best individual model from 2 CPUs)</a:t>
            </a:r>
          </a:p>
          <a:p>
            <a:pPr>
              <a:buFont typeface="Arial" panose="020B0604020202020204" pitchFamily="34" charset="0"/>
              <a:buChar char="•"/>
            </a:pPr>
            <a:r>
              <a:rPr lang="en-IN" dirty="0"/>
              <a:t>Ensemble of 4 models: 89.03% (+1.10% over the best individual model from 4 CPUs)</a:t>
            </a:r>
          </a:p>
          <a:p>
            <a:pPr>
              <a:buFont typeface="Arial" panose="020B0604020202020204" pitchFamily="34" charset="0"/>
              <a:buChar char="•"/>
            </a:pPr>
            <a:r>
              <a:rPr lang="en-IN" dirty="0"/>
              <a:t>Ensemble of 6 models: 87.75% (+1.17% over the best individual model from 6 CPUs)</a:t>
            </a:r>
          </a:p>
          <a:p>
            <a:pPr>
              <a:buFont typeface="Arial" panose="020B0604020202020204" pitchFamily="34" charset="0"/>
              <a:buChar char="•"/>
            </a:pPr>
            <a:endParaRPr lang="en-IN" dirty="0"/>
          </a:p>
          <a:p>
            <a:pPr>
              <a:buFont typeface="Arial" panose="020B0604020202020204" pitchFamily="34" charset="0"/>
              <a:buChar char="•"/>
            </a:pPr>
            <a:endParaRPr lang="en-IN" dirty="0"/>
          </a:p>
          <a:p>
            <a:pPr>
              <a:buFont typeface="Arial" panose="020B0604020202020204" pitchFamily="34" charset="0"/>
              <a:buChar char="•"/>
            </a:pPr>
            <a:endParaRPr lang="en-IN" dirty="0"/>
          </a:p>
          <a:p>
            <a:pPr>
              <a:buFont typeface="Arial" panose="020B0604020202020204" pitchFamily="34" charset="0"/>
              <a:buChar char="•"/>
            </a:pPr>
            <a:endParaRPr lang="en-IN" dirty="0"/>
          </a:p>
          <a:p>
            <a:endParaRPr lang="en-US" dirty="0"/>
          </a:p>
        </p:txBody>
      </p:sp>
      <p:sp>
        <p:nvSpPr>
          <p:cNvPr id="4" name="Slide Number Placeholder 3"/>
          <p:cNvSpPr>
            <a:spLocks noGrp="1"/>
          </p:cNvSpPr>
          <p:nvPr>
            <p:ph type="sldNum" sz="quarter" idx="5"/>
          </p:nvPr>
        </p:nvSpPr>
        <p:spPr/>
        <p:txBody>
          <a:bodyPr/>
          <a:lstStyle/>
          <a:p>
            <a:fld id="{E64B4F56-E3D6-EE4C-B581-F8591FEEF02F}" type="slidenum">
              <a:rPr lang="en-US" smtClean="0"/>
              <a:t>32</a:t>
            </a:fld>
            <a:endParaRPr lang="en-US"/>
          </a:p>
        </p:txBody>
      </p:sp>
    </p:spTree>
    <p:extLst>
      <p:ext uri="{BB962C8B-B14F-4D97-AF65-F5344CB8AC3E}">
        <p14:creationId xmlns:p14="http://schemas.microsoft.com/office/powerpoint/2010/main" val="73984164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   CPU Count.    Test Accuracy            Relative to Baseline</a:t>
            </a:r>
          </a:p>
          <a:p>
            <a:r>
              <a:rPr lang="en-IN" dirty="0"/>
              <a:t>      1                      91.16%                     0.00% (baseline) </a:t>
            </a:r>
          </a:p>
          <a:p>
            <a:r>
              <a:rPr lang="en-IN" dirty="0"/>
              <a:t>       2                     89.47%                  -1.69% </a:t>
            </a:r>
          </a:p>
          <a:p>
            <a:r>
              <a:rPr lang="en-IN" dirty="0"/>
              <a:t>       4                    86.84%                   -4.32%    </a:t>
            </a:r>
            <a:br>
              <a:rPr lang="en-IN" dirty="0"/>
            </a:br>
            <a:r>
              <a:rPr lang="en-IN" dirty="0"/>
              <a:t>        6                    86.88%                    -4.28%</a:t>
            </a:r>
          </a:p>
          <a:p>
            <a:endParaRPr lang="en-IN" dirty="0"/>
          </a:p>
          <a:p>
            <a:endParaRPr lang="en-IN" dirty="0"/>
          </a:p>
          <a:p>
            <a:r>
              <a:rPr lang="en-IN" dirty="0"/>
              <a:t>	CPU Count           Training Time (seconds)         Relative to Baseline</a:t>
            </a:r>
          </a:p>
          <a:p>
            <a:r>
              <a:rPr lang="en-IN" dirty="0"/>
              <a:t>	1                    138.99			1.00× (baseline)</a:t>
            </a:r>
            <a:br>
              <a:rPr lang="en-IN" dirty="0"/>
            </a:br>
            <a:r>
              <a:rPr lang="en-IN" dirty="0"/>
              <a:t>	2                    327.58			0.42× (2.36× slower)</a:t>
            </a:r>
          </a:p>
          <a:p>
            <a:r>
              <a:rPr lang="en-IN" dirty="0"/>
              <a:t>	4	428.01			0.32× (3.08× slower)</a:t>
            </a:r>
          </a:p>
          <a:p>
            <a:r>
              <a:rPr lang="en-IN" dirty="0"/>
              <a:t>	6	432.60			0.32× (3.11× slower)</a:t>
            </a:r>
          </a:p>
          <a:p>
            <a:endParaRPr lang="en-IN" dirty="0"/>
          </a:p>
          <a:p>
            <a:r>
              <a:rPr lang="en-IN" dirty="0"/>
              <a:t>Communication Overhead Dominance</a:t>
            </a:r>
          </a:p>
          <a:p>
            <a:r>
              <a:rPr lang="en-IN" dirty="0"/>
              <a:t>Reduced Per-Process Batch Size</a:t>
            </a:r>
            <a:endParaRPr lang="en-US" dirty="0"/>
          </a:p>
        </p:txBody>
      </p:sp>
      <p:sp>
        <p:nvSpPr>
          <p:cNvPr id="4" name="Slide Number Placeholder 3"/>
          <p:cNvSpPr>
            <a:spLocks noGrp="1"/>
          </p:cNvSpPr>
          <p:nvPr>
            <p:ph type="sldNum" sz="quarter" idx="5"/>
          </p:nvPr>
        </p:nvSpPr>
        <p:spPr/>
        <p:txBody>
          <a:bodyPr/>
          <a:lstStyle/>
          <a:p>
            <a:fld id="{E64B4F56-E3D6-EE4C-B581-F8591FEEF02F}" type="slidenum">
              <a:rPr lang="en-US" smtClean="0"/>
              <a:t>33</a:t>
            </a:fld>
            <a:endParaRPr lang="en-US"/>
          </a:p>
        </p:txBody>
      </p:sp>
    </p:spTree>
    <p:extLst>
      <p:ext uri="{BB962C8B-B14F-4D97-AF65-F5344CB8AC3E}">
        <p14:creationId xmlns:p14="http://schemas.microsoft.com/office/powerpoint/2010/main" val="20507293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US" sz="1200" b="1" i="0" dirty="0">
                <a:effectLst/>
                <a:highlight>
                  <a:srgbClr val="FFFFFF"/>
                </a:highlight>
                <a:latin typeface="system-ui"/>
              </a:rPr>
              <a:t>Scaling Efficiency</a:t>
            </a:r>
            <a:r>
              <a:rPr lang="en-US" sz="1200" b="0" i="0" dirty="0">
                <a:effectLst/>
                <a:highlight>
                  <a:srgbClr val="FFFFFF"/>
                </a:highlight>
                <a:latin typeface="system-ui"/>
              </a:rPr>
              <a:t>:</a:t>
            </a:r>
          </a:p>
          <a:p>
            <a:pPr marL="742950" lvl="1" indent="-285750" algn="l">
              <a:buFont typeface="+mj-lt"/>
              <a:buAutoNum type="arabicPeriod"/>
            </a:pPr>
            <a:r>
              <a:rPr lang="en-US" sz="1200" b="0" i="0" dirty="0">
                <a:effectLst/>
                <a:highlight>
                  <a:srgbClr val="FFFFFF"/>
                </a:highlight>
                <a:latin typeface="system-ui"/>
              </a:rPr>
              <a:t>All configurations show significant speedups as we increase GPU count</a:t>
            </a:r>
          </a:p>
          <a:p>
            <a:pPr marL="742950" lvl="1" indent="-285750" algn="l">
              <a:buFont typeface="+mj-lt"/>
              <a:buAutoNum type="arabicPeriod"/>
            </a:pPr>
            <a:r>
              <a:rPr lang="en-US" sz="1200" b="0" i="0" dirty="0">
                <a:effectLst/>
                <a:highlight>
                  <a:srgbClr val="FFFFFF"/>
                </a:highlight>
                <a:latin typeface="system-ui"/>
              </a:rPr>
              <a:t>With batch size 64, training time decreases from ~166 seconds (1 GPU) to 45 seconds (4 GPUs)</a:t>
            </a:r>
          </a:p>
          <a:p>
            <a:pPr marL="742950" lvl="1" indent="-285750" algn="l">
              <a:buFont typeface="+mj-lt"/>
              <a:buAutoNum type="arabicPeriod"/>
            </a:pPr>
            <a:r>
              <a:rPr lang="en-US" sz="1200" b="0" i="0" dirty="0">
                <a:effectLst/>
                <a:highlight>
                  <a:srgbClr val="FFFFFF"/>
                </a:highlight>
                <a:latin typeface="system-ui"/>
              </a:rPr>
              <a:t>This represents a 3.7x speedup using 4x the hardware resources</a:t>
            </a:r>
          </a:p>
          <a:p>
            <a:pPr algn="l">
              <a:buFont typeface="+mj-lt"/>
              <a:buAutoNum type="arabicPeriod"/>
            </a:pPr>
            <a:r>
              <a:rPr lang="en-US" sz="1200" b="1" i="0" dirty="0">
                <a:effectLst/>
                <a:highlight>
                  <a:srgbClr val="FFFFFF"/>
                </a:highlight>
                <a:latin typeface="system-ui"/>
              </a:rPr>
              <a:t>Diminishing Returns</a:t>
            </a:r>
            <a:r>
              <a:rPr lang="en-US" sz="1200" b="0" i="0" dirty="0">
                <a:effectLst/>
                <a:highlight>
                  <a:srgbClr val="FFFFFF"/>
                </a:highlight>
                <a:latin typeface="system-ui"/>
              </a:rPr>
              <a:t>:</a:t>
            </a:r>
          </a:p>
          <a:p>
            <a:pPr marL="742950" lvl="1" indent="-285750" algn="l">
              <a:buFont typeface="+mj-lt"/>
              <a:buAutoNum type="arabicPeriod"/>
            </a:pPr>
            <a:r>
              <a:rPr lang="en-US" sz="1200" b="0" i="0" dirty="0">
                <a:effectLst/>
                <a:highlight>
                  <a:srgbClr val="FFFFFF"/>
                </a:highlight>
                <a:latin typeface="system-ui"/>
              </a:rPr>
              <a:t>The most dramatic time reduction occurs when going from 1 to 2 GPUs</a:t>
            </a:r>
          </a:p>
          <a:p>
            <a:pPr marL="742950" lvl="1" indent="-285750" algn="l">
              <a:buFont typeface="+mj-lt"/>
              <a:buAutoNum type="arabicPeriod"/>
            </a:pPr>
            <a:r>
              <a:rPr lang="en-US" sz="1200" b="0" i="0" dirty="0">
                <a:effectLst/>
                <a:highlight>
                  <a:srgbClr val="FFFFFF"/>
                </a:highlight>
                <a:latin typeface="system-ui"/>
              </a:rPr>
              <a:t>Adding the 3rd and 4th GPU provides progressively smaller improvements</a:t>
            </a:r>
          </a:p>
          <a:p>
            <a:pPr marL="742950" lvl="1" indent="-285750" algn="l">
              <a:buFont typeface="+mj-lt"/>
              <a:buAutoNum type="arabicPeriod"/>
            </a:pPr>
            <a:r>
              <a:rPr lang="en-US" sz="1200" b="0" i="0" dirty="0">
                <a:effectLst/>
                <a:highlight>
                  <a:srgbClr val="FFFFFF"/>
                </a:highlight>
                <a:latin typeface="system-ui"/>
              </a:rPr>
              <a:t>This is typical in distributed systems due to communication overhead</a:t>
            </a:r>
          </a:p>
          <a:p>
            <a:pPr marL="0" indent="0" algn="l">
              <a:buNone/>
            </a:pPr>
            <a:endParaRPr lang="en-US" sz="1200" b="0" i="0" dirty="0">
              <a:effectLst/>
              <a:highlight>
                <a:srgbClr val="FFFFFF"/>
              </a:highlight>
              <a:latin typeface="system-ui"/>
            </a:endParaRPr>
          </a:p>
          <a:p>
            <a:pPr marL="0" indent="0" algn="l">
              <a:buNone/>
            </a:pPr>
            <a:r>
              <a:rPr lang="en-US" sz="1200" b="0" i="0" dirty="0">
                <a:effectLst/>
                <a:highlight>
                  <a:srgbClr val="FFFFFF"/>
                </a:highlight>
                <a:latin typeface="system-ui"/>
              </a:rPr>
              <a:t>The fastest training configuration is:</a:t>
            </a:r>
          </a:p>
          <a:p>
            <a:pPr algn="l">
              <a:buFont typeface="Arial" panose="020B0604020202020204" pitchFamily="34" charset="0"/>
              <a:buChar char="•"/>
            </a:pPr>
            <a:r>
              <a:rPr lang="en-US" sz="1200" b="1" i="0" dirty="0">
                <a:effectLst/>
                <a:highlight>
                  <a:srgbClr val="FFFFFF"/>
                </a:highlight>
                <a:latin typeface="system-ui"/>
              </a:rPr>
              <a:t>GPU Count: 4, Batch Size: 512</a:t>
            </a:r>
            <a:r>
              <a:rPr lang="en-US" sz="1200" b="0" i="0" dirty="0">
                <a:effectLst/>
                <a:highlight>
                  <a:srgbClr val="FFFFFF"/>
                </a:highlight>
                <a:latin typeface="system-ui"/>
              </a:rPr>
              <a:t> - Using maximum parallelism with a moderate batch size</a:t>
            </a:r>
          </a:p>
          <a:p>
            <a:pPr algn="l">
              <a:buFont typeface="Arial" panose="020B0604020202020204" pitchFamily="34" charset="0"/>
              <a:buChar char="•"/>
            </a:pPr>
            <a:r>
              <a:rPr lang="en-US" sz="1200" b="1" i="0" dirty="0">
                <a:effectLst/>
                <a:highlight>
                  <a:srgbClr val="FFFFFF"/>
                </a:highlight>
                <a:latin typeface="system-ui"/>
              </a:rPr>
              <a:t>Total Training Time: 29.32 seconds</a:t>
            </a:r>
            <a:r>
              <a:rPr lang="en-US" sz="1200" b="0" i="0" dirty="0">
                <a:effectLst/>
                <a:highlight>
                  <a:srgbClr val="FFFFFF"/>
                </a:highlight>
                <a:latin typeface="system-ui"/>
              </a:rPr>
              <a:t> - Approximately 5.7× faster than the single-GPU baseline (166.22s)</a:t>
            </a:r>
          </a:p>
          <a:p>
            <a:pPr algn="l">
              <a:buFont typeface="Arial" panose="020B0604020202020204" pitchFamily="34" charset="0"/>
              <a:buChar char="•"/>
            </a:pPr>
            <a:r>
              <a:rPr lang="en-US" sz="1200" b="1" i="0" dirty="0">
                <a:effectLst/>
                <a:highlight>
                  <a:srgbClr val="FFFFFF"/>
                </a:highlight>
                <a:latin typeface="system-ui"/>
              </a:rPr>
              <a:t>Test Accuracy: 91.91%</a:t>
            </a:r>
            <a:r>
              <a:rPr lang="en-US" sz="1200" b="0" i="0" dirty="0">
                <a:effectLst/>
                <a:highlight>
                  <a:srgbClr val="FFFFFF"/>
                </a:highlight>
                <a:latin typeface="system-ui"/>
              </a:rPr>
              <a:t> - Still maintains good model performance</a:t>
            </a:r>
          </a:p>
        </p:txBody>
      </p:sp>
      <p:sp>
        <p:nvSpPr>
          <p:cNvPr id="4" name="Slide Number Placeholder 3"/>
          <p:cNvSpPr>
            <a:spLocks noGrp="1"/>
          </p:cNvSpPr>
          <p:nvPr>
            <p:ph type="sldNum" sz="quarter" idx="5"/>
          </p:nvPr>
        </p:nvSpPr>
        <p:spPr/>
        <p:txBody>
          <a:bodyPr/>
          <a:lstStyle/>
          <a:p>
            <a:fld id="{E64B4F56-E3D6-EE4C-B581-F8591FEEF02F}" type="slidenum">
              <a:rPr lang="en-US" smtClean="0"/>
              <a:t>11</a:t>
            </a:fld>
            <a:endParaRPr lang="en-US"/>
          </a:p>
        </p:txBody>
      </p:sp>
    </p:spTree>
    <p:extLst>
      <p:ext uri="{BB962C8B-B14F-4D97-AF65-F5344CB8AC3E}">
        <p14:creationId xmlns:p14="http://schemas.microsoft.com/office/powerpoint/2010/main" val="39085155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800" dirty="0">
                <a:highlight>
                  <a:srgbClr val="FFFFFF"/>
                </a:highlight>
                <a:latin typeface="system-ui"/>
              </a:rPr>
              <a:t>Wall Clock Time Analysis</a:t>
            </a:r>
          </a:p>
          <a:p>
            <a:pPr marL="0" indent="0">
              <a:buNone/>
            </a:pPr>
            <a:r>
              <a:rPr lang="en-US" sz="800" dirty="0">
                <a:highlight>
                  <a:srgbClr val="FFFFFF"/>
                </a:highlight>
                <a:latin typeface="system-ui"/>
              </a:rPr>
              <a:t>The first plot shows the total training time decreasing as more GPUs are added:</a:t>
            </a:r>
          </a:p>
          <a:p>
            <a:r>
              <a:rPr lang="en-US" sz="800" b="1" dirty="0">
                <a:highlight>
                  <a:srgbClr val="FFFFFF"/>
                </a:highlight>
                <a:latin typeface="system-ui"/>
              </a:rPr>
              <a:t>Small Batch Sizes (64, 128)</a:t>
            </a:r>
            <a:r>
              <a:rPr lang="en-US" sz="800" dirty="0">
                <a:highlight>
                  <a:srgbClr val="FFFFFF"/>
                </a:highlight>
                <a:latin typeface="system-ui"/>
              </a:rPr>
              <a:t>: Show the most dramatic absolute time reductions, with batch size 64 dropping from 166s to 45s with 4 GPUs</a:t>
            </a:r>
          </a:p>
          <a:p>
            <a:r>
              <a:rPr lang="en-US" sz="800" b="1" dirty="0">
                <a:highlight>
                  <a:srgbClr val="FFFFFF"/>
                </a:highlight>
                <a:latin typeface="system-ui"/>
              </a:rPr>
              <a:t>Larger Batch Sizes</a:t>
            </a:r>
            <a:r>
              <a:rPr lang="en-US" sz="800" dirty="0">
                <a:highlight>
                  <a:srgbClr val="FFFFFF"/>
                </a:highlight>
                <a:latin typeface="system-ui"/>
              </a:rPr>
              <a:t>: Start with lower training times on a single GPU but still benefit from parallelization</a:t>
            </a:r>
          </a:p>
          <a:p>
            <a:endParaRPr lang="en-US" sz="800" dirty="0">
              <a:highlight>
                <a:srgbClr val="FFFFFF"/>
              </a:highlight>
              <a:latin typeface="system-ui"/>
            </a:endParaRPr>
          </a:p>
          <a:p>
            <a:pPr marL="0" indent="0">
              <a:buFont typeface="Arial" panose="020B0604020202020204" pitchFamily="34" charset="0"/>
              <a:buNone/>
            </a:pPr>
            <a:r>
              <a:rPr lang="en-US" sz="800" dirty="0">
                <a:highlight>
                  <a:srgbClr val="FFFFFF"/>
                </a:highlight>
                <a:latin typeface="system-ui"/>
              </a:rPr>
              <a:t>Speedup Analysis</a:t>
            </a:r>
          </a:p>
          <a:p>
            <a:pPr marL="0" indent="0">
              <a:buNone/>
            </a:pPr>
            <a:r>
              <a:rPr lang="en-US" sz="800" dirty="0">
                <a:highlight>
                  <a:srgbClr val="FFFFFF"/>
                </a:highlight>
                <a:latin typeface="system-ui"/>
              </a:rPr>
              <a:t>The second plot quantifies the acceleration factor relative to single-GPU training:</a:t>
            </a:r>
          </a:p>
          <a:p>
            <a:r>
              <a:rPr lang="en-US" sz="800" b="1" dirty="0">
                <a:highlight>
                  <a:srgbClr val="FFFFFF"/>
                </a:highlight>
                <a:latin typeface="system-ui"/>
              </a:rPr>
              <a:t>Near-Linear Scaling</a:t>
            </a:r>
            <a:r>
              <a:rPr lang="en-US" sz="800" dirty="0">
                <a:highlight>
                  <a:srgbClr val="FFFFFF"/>
                </a:highlight>
                <a:latin typeface="system-ui"/>
              </a:rPr>
              <a:t>: Most configurations achieve 3.3-3.7× speedup with 4 GPUs (82-92% of theoretical 4× speedup)</a:t>
            </a:r>
          </a:p>
          <a:p>
            <a:r>
              <a:rPr lang="en-US" sz="800" b="1" dirty="0">
                <a:highlight>
                  <a:srgbClr val="FFFFFF"/>
                </a:highlight>
                <a:latin typeface="system-ui"/>
              </a:rPr>
              <a:t>Best Scaling</a:t>
            </a:r>
            <a:r>
              <a:rPr lang="en-US" sz="800" dirty="0">
                <a:highlight>
                  <a:srgbClr val="FFFFFF"/>
                </a:highlight>
                <a:latin typeface="system-ui"/>
              </a:rPr>
              <a:t>: Batch 64 achieves the highest speedup (3.66×) with 4 GPUs</a:t>
            </a:r>
          </a:p>
          <a:p>
            <a:endParaRPr lang="en-US" sz="800" dirty="0">
              <a:highlight>
                <a:srgbClr val="FFFFFF"/>
              </a:highlight>
              <a:latin typeface="system-ui"/>
            </a:endParaRPr>
          </a:p>
          <a:p>
            <a:pPr marL="0" indent="0">
              <a:buFont typeface="Arial" panose="020B0604020202020204" pitchFamily="34" charset="0"/>
              <a:buNone/>
            </a:pPr>
            <a:r>
              <a:rPr lang="en-US" sz="800" dirty="0">
                <a:highlight>
                  <a:srgbClr val="FFFFFF"/>
                </a:highlight>
                <a:latin typeface="system-ui"/>
              </a:rPr>
              <a:t>Efficiency Analysis</a:t>
            </a:r>
          </a:p>
          <a:p>
            <a:pPr marL="0" indent="0">
              <a:buNone/>
            </a:pPr>
            <a:r>
              <a:rPr lang="en-US" sz="800" dirty="0">
                <a:highlight>
                  <a:srgbClr val="FFFFFF"/>
                </a:highlight>
                <a:latin typeface="system-ui"/>
              </a:rPr>
              <a:t>(speedup/GPU count), showing how effectively each GPU is utilized:</a:t>
            </a:r>
          </a:p>
          <a:p>
            <a:r>
              <a:rPr lang="en-US" sz="800" b="1" dirty="0">
                <a:highlight>
                  <a:srgbClr val="FFFFFF"/>
                </a:highlight>
                <a:latin typeface="system-ui"/>
              </a:rPr>
              <a:t>Universal Efficiency Loss</a:t>
            </a:r>
            <a:r>
              <a:rPr lang="en-US" sz="800" dirty="0">
                <a:highlight>
                  <a:srgbClr val="FFFFFF"/>
                </a:highlight>
                <a:latin typeface="system-ui"/>
              </a:rPr>
              <a:t>: All configurations show some efficiency decline as GPUs increase</a:t>
            </a:r>
          </a:p>
          <a:p>
            <a:r>
              <a:rPr lang="en-US" sz="800" b="1" dirty="0">
                <a:highlight>
                  <a:srgbClr val="FFFFFF"/>
                </a:highlight>
                <a:latin typeface="system-ui"/>
              </a:rPr>
              <a:t>Batch Size 64</a:t>
            </a:r>
            <a:r>
              <a:rPr lang="en-US" sz="800" dirty="0">
                <a:highlight>
                  <a:srgbClr val="FFFFFF"/>
                </a:highlight>
                <a:latin typeface="system-ui"/>
              </a:rPr>
              <a:t>: Maintains the most consistent efficiency (~91.5% with 4 GPUs)</a:t>
            </a:r>
          </a:p>
          <a:p>
            <a:r>
              <a:rPr lang="en-US" sz="800" b="1" dirty="0">
                <a:highlight>
                  <a:srgbClr val="FFFFFF"/>
                </a:highlight>
                <a:latin typeface="system-ui"/>
              </a:rPr>
              <a:t>Batch 2048</a:t>
            </a:r>
            <a:r>
              <a:rPr lang="en-US" sz="800" dirty="0">
                <a:highlight>
                  <a:srgbClr val="FFFFFF"/>
                </a:highlight>
                <a:latin typeface="system-ui"/>
              </a:rPr>
              <a:t>: Shows the largest efficiency drop (down to 83.4% with 4 GPUs)</a:t>
            </a:r>
          </a:p>
          <a:p>
            <a:r>
              <a:rPr lang="en-US" sz="800" b="1" dirty="0">
                <a:highlight>
                  <a:srgbClr val="FFFFFF"/>
                </a:highlight>
                <a:latin typeface="system-ui"/>
              </a:rPr>
              <a:t>Unusual Patterns</a:t>
            </a:r>
            <a:r>
              <a:rPr lang="en-US" sz="800" dirty="0">
                <a:highlight>
                  <a:srgbClr val="FFFFFF"/>
                </a:highlight>
                <a:latin typeface="system-ui"/>
              </a:rPr>
              <a:t>: Some configurations show non-monotonic behavior (e.g., batch 512 dips at 3 GPUs)</a:t>
            </a:r>
          </a:p>
          <a:p>
            <a:endParaRPr lang="en-US" sz="800" dirty="0">
              <a:highlight>
                <a:srgbClr val="FFFFFF"/>
              </a:highlight>
              <a:latin typeface="system-ui"/>
            </a:endParaRPr>
          </a:p>
          <a:p>
            <a:pPr marL="0" indent="0">
              <a:buNone/>
            </a:pPr>
            <a:endParaRPr lang="en-US" sz="800" dirty="0">
              <a:highlight>
                <a:srgbClr val="FFFFFF"/>
              </a:highlight>
              <a:latin typeface="system-ui"/>
            </a:endParaRPr>
          </a:p>
          <a:p>
            <a:endParaRPr lang="en-US" dirty="0"/>
          </a:p>
        </p:txBody>
      </p:sp>
      <p:sp>
        <p:nvSpPr>
          <p:cNvPr id="4" name="Slide Number Placeholder 3"/>
          <p:cNvSpPr>
            <a:spLocks noGrp="1"/>
          </p:cNvSpPr>
          <p:nvPr>
            <p:ph type="sldNum" sz="quarter" idx="5"/>
          </p:nvPr>
        </p:nvSpPr>
        <p:spPr/>
        <p:txBody>
          <a:bodyPr/>
          <a:lstStyle/>
          <a:p>
            <a:fld id="{E64B4F56-E3D6-EE4C-B581-F8591FEEF02F}" type="slidenum">
              <a:rPr lang="en-US" smtClean="0"/>
              <a:t>12</a:t>
            </a:fld>
            <a:endParaRPr lang="en-US"/>
          </a:p>
        </p:txBody>
      </p:sp>
    </p:spTree>
    <p:extLst>
      <p:ext uri="{BB962C8B-B14F-4D97-AF65-F5344CB8AC3E}">
        <p14:creationId xmlns:p14="http://schemas.microsoft.com/office/powerpoint/2010/main" val="1755986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a:buNone/>
            </a:pPr>
            <a:r>
              <a:rPr lang="en-US" b="1" i="0" dirty="0">
                <a:effectLst/>
                <a:highlight>
                  <a:srgbClr val="FFFFFF"/>
                </a:highlight>
                <a:latin typeface="system-ui"/>
              </a:rPr>
              <a:t>1.Substantial Time Savings</a:t>
            </a:r>
            <a:r>
              <a:rPr lang="en-US" b="0" i="0" dirty="0">
                <a:effectLst/>
                <a:highlight>
                  <a:srgbClr val="FFFFFF"/>
                </a:highlight>
                <a:latin typeface="system-ui"/>
              </a:rPr>
              <a:t>:</a:t>
            </a:r>
          </a:p>
          <a:p>
            <a:pPr marL="742950" lvl="1" indent="-285750" algn="l">
              <a:buFont typeface="+mj-lt"/>
              <a:buAutoNum type="arabicPeriod"/>
            </a:pPr>
            <a:r>
              <a:rPr lang="en-US" b="0" i="0" dirty="0">
                <a:effectLst/>
                <a:highlight>
                  <a:srgbClr val="FFFFFF"/>
                </a:highlight>
                <a:latin typeface="system-ui"/>
              </a:rPr>
              <a:t>With 2 GPUs: Training time is reduced by 45-49% across batch sizes</a:t>
            </a:r>
          </a:p>
          <a:p>
            <a:pPr marL="742950" lvl="1" indent="-285750" algn="l">
              <a:buFont typeface="+mj-lt"/>
              <a:buAutoNum type="arabicPeriod"/>
            </a:pPr>
            <a:r>
              <a:rPr lang="en-US" b="0" i="0" dirty="0">
                <a:effectLst/>
                <a:highlight>
                  <a:srgbClr val="FFFFFF"/>
                </a:highlight>
                <a:latin typeface="system-ui"/>
              </a:rPr>
              <a:t>With 3 GPUs: Training time is reduced by 60-65%</a:t>
            </a:r>
          </a:p>
          <a:p>
            <a:pPr marL="742950" lvl="1" indent="-285750" algn="l">
              <a:buFont typeface="+mj-lt"/>
              <a:buAutoNum type="arabicPeriod"/>
            </a:pPr>
            <a:r>
              <a:rPr lang="en-US" b="0" i="0" dirty="0">
                <a:effectLst/>
                <a:highlight>
                  <a:srgbClr val="FFFFFF"/>
                </a:highlight>
                <a:latin typeface="system-ui"/>
              </a:rPr>
              <a:t>With 4 GPUs: Training time is reduced by 70-72%</a:t>
            </a:r>
          </a:p>
          <a:p>
            <a:endParaRPr lang="en-US" dirty="0"/>
          </a:p>
        </p:txBody>
      </p:sp>
      <p:sp>
        <p:nvSpPr>
          <p:cNvPr id="4" name="Slide Number Placeholder 3"/>
          <p:cNvSpPr>
            <a:spLocks noGrp="1"/>
          </p:cNvSpPr>
          <p:nvPr>
            <p:ph type="sldNum" sz="quarter" idx="5"/>
          </p:nvPr>
        </p:nvSpPr>
        <p:spPr/>
        <p:txBody>
          <a:bodyPr/>
          <a:lstStyle/>
          <a:p>
            <a:fld id="{E64B4F56-E3D6-EE4C-B581-F8591FEEF02F}" type="slidenum">
              <a:rPr lang="en-US" smtClean="0"/>
              <a:t>13</a:t>
            </a:fld>
            <a:endParaRPr lang="en-US"/>
          </a:p>
        </p:txBody>
      </p:sp>
    </p:spTree>
    <p:extLst>
      <p:ext uri="{BB962C8B-B14F-4D97-AF65-F5344CB8AC3E}">
        <p14:creationId xmlns:p14="http://schemas.microsoft.com/office/powerpoint/2010/main" val="25770499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US" b="1" i="0" dirty="0">
                <a:effectLst/>
                <a:highlight>
                  <a:srgbClr val="FFFFFF"/>
                </a:highlight>
                <a:latin typeface="system-ui"/>
              </a:rPr>
              <a:t>Memory Scaling with Batch Size</a:t>
            </a:r>
            <a:r>
              <a:rPr lang="en-US" b="0" i="0" dirty="0">
                <a:effectLst/>
                <a:highlight>
                  <a:srgbClr val="FFFFFF"/>
                </a:highlight>
                <a:latin typeface="system-ui"/>
              </a:rPr>
              <a:t>:</a:t>
            </a:r>
          </a:p>
          <a:p>
            <a:pPr marL="742950" lvl="1" indent="-285750" algn="l">
              <a:buFont typeface="+mj-lt"/>
              <a:buAutoNum type="arabicPeriod"/>
            </a:pPr>
            <a:r>
              <a:rPr lang="en-US" b="0" i="0" dirty="0">
                <a:effectLst/>
                <a:highlight>
                  <a:srgbClr val="FFFFFF"/>
                </a:highlight>
                <a:latin typeface="system-ui"/>
              </a:rPr>
              <a:t>Memory usage increases nonlinearly with batch size across all configurations</a:t>
            </a:r>
          </a:p>
          <a:p>
            <a:pPr lvl="1" algn="l">
              <a:buFont typeface="+mj-lt"/>
              <a:buAutoNum type="arabicPeriod"/>
            </a:pPr>
            <a:r>
              <a:rPr lang="en-US" b="0" i="0" dirty="0">
                <a:effectLst/>
                <a:highlight>
                  <a:srgbClr val="FFFFFF"/>
                </a:highlight>
                <a:latin typeface="system-ui"/>
              </a:rPr>
              <a:t>   The steepest increase occurs between batch sizes 1024 and 2048 (almost doubling)</a:t>
            </a:r>
            <a:endParaRPr lang="en-US" b="1" dirty="0">
              <a:highlight>
                <a:srgbClr val="FFFFFF"/>
              </a:highlight>
              <a:latin typeface="system-ui"/>
            </a:endParaRPr>
          </a:p>
          <a:p>
            <a:pPr marL="0" indent="0" algn="l">
              <a:buNone/>
            </a:pPr>
            <a:endParaRPr lang="en-US" b="1" i="0" dirty="0">
              <a:effectLst/>
              <a:highlight>
                <a:srgbClr val="FFFFFF"/>
              </a:highlight>
              <a:latin typeface="system-ui"/>
            </a:endParaRPr>
          </a:p>
        </p:txBody>
      </p:sp>
      <p:sp>
        <p:nvSpPr>
          <p:cNvPr id="4" name="Slide Number Placeholder 3"/>
          <p:cNvSpPr>
            <a:spLocks noGrp="1"/>
          </p:cNvSpPr>
          <p:nvPr>
            <p:ph type="sldNum" sz="quarter" idx="5"/>
          </p:nvPr>
        </p:nvSpPr>
        <p:spPr/>
        <p:txBody>
          <a:bodyPr/>
          <a:lstStyle/>
          <a:p>
            <a:fld id="{E64B4F56-E3D6-EE4C-B581-F8591FEEF02F}" type="slidenum">
              <a:rPr lang="en-US" smtClean="0"/>
              <a:t>14</a:t>
            </a:fld>
            <a:endParaRPr lang="en-US"/>
          </a:p>
        </p:txBody>
      </p:sp>
    </p:spTree>
    <p:extLst>
      <p:ext uri="{BB962C8B-B14F-4D97-AF65-F5344CB8AC3E}">
        <p14:creationId xmlns:p14="http://schemas.microsoft.com/office/powerpoint/2010/main" val="21045433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US" b="1" i="0" dirty="0">
                <a:effectLst/>
                <a:highlight>
                  <a:srgbClr val="FFFFFF"/>
                </a:highlight>
                <a:latin typeface="system-ui"/>
              </a:rPr>
              <a:t>GPU Scaling Effects</a:t>
            </a:r>
            <a:r>
              <a:rPr lang="en-US" b="0" i="0" dirty="0">
                <a:effectLst/>
                <a:highlight>
                  <a:srgbClr val="FFFFFF"/>
                </a:highlight>
                <a:latin typeface="system-ui"/>
              </a:rPr>
              <a:t>:</a:t>
            </a:r>
          </a:p>
          <a:p>
            <a:pPr marL="742950" lvl="1" indent="-285750" algn="l">
              <a:buFont typeface="+mj-lt"/>
              <a:buAutoNum type="arabicPeriod"/>
            </a:pPr>
            <a:r>
              <a:rPr lang="en-US" b="0" i="0" dirty="0">
                <a:effectLst/>
                <a:highlight>
                  <a:srgbClr val="FFFFFF"/>
                </a:highlight>
                <a:latin typeface="system-ui"/>
              </a:rPr>
              <a:t>For every batch size, throughput increases substantially with more GPUs</a:t>
            </a:r>
          </a:p>
          <a:p>
            <a:pPr marL="742950" lvl="1" indent="-285750" algn="l">
              <a:buFont typeface="+mj-lt"/>
              <a:buAutoNum type="arabicPeriod"/>
            </a:pPr>
            <a:r>
              <a:rPr lang="en-US" b="0" i="0" dirty="0">
                <a:effectLst/>
                <a:highlight>
                  <a:srgbClr val="FFFFFF"/>
                </a:highlight>
                <a:latin typeface="system-ui"/>
              </a:rPr>
              <a:t>With batch size 64: Throughput scales from ~13.5K (1 GPU) to ~50.9K (4 GPUs) - a 3.8× improvement</a:t>
            </a:r>
          </a:p>
          <a:p>
            <a:pPr algn="l">
              <a:buFont typeface="+mj-lt"/>
              <a:buAutoNum type="arabicPeriod"/>
            </a:pPr>
            <a:r>
              <a:rPr lang="en-US" b="1" i="0" dirty="0">
                <a:effectLst/>
                <a:highlight>
                  <a:srgbClr val="FFFFFF"/>
                </a:highlight>
                <a:latin typeface="system-ui"/>
              </a:rPr>
              <a:t>Optimal Configuration</a:t>
            </a:r>
            <a:r>
              <a:rPr lang="en-US" b="0" i="0" dirty="0">
                <a:effectLst/>
                <a:highlight>
                  <a:srgbClr val="FFFFFF"/>
                </a:highlight>
                <a:latin typeface="system-ui"/>
              </a:rPr>
              <a:t>:</a:t>
            </a:r>
          </a:p>
          <a:p>
            <a:pPr marL="742950" lvl="1" indent="-285750" algn="l">
              <a:buFont typeface="+mj-lt"/>
              <a:buAutoNum type="arabicPeriod"/>
            </a:pPr>
            <a:r>
              <a:rPr lang="en-US" b="0" i="0" dirty="0">
                <a:effectLst/>
                <a:highlight>
                  <a:srgbClr val="FFFFFF"/>
                </a:highlight>
                <a:latin typeface="system-ui"/>
              </a:rPr>
              <a:t>The highest throughput (83,456 samples/sec) is achieved with 4 GPUs and batch size 512</a:t>
            </a:r>
          </a:p>
          <a:p>
            <a:pPr marL="742950" lvl="1" indent="-285750" algn="l">
              <a:buFont typeface="+mj-lt"/>
              <a:buAutoNum type="arabicPeriod"/>
            </a:pPr>
            <a:r>
              <a:rPr lang="en-US" b="0" i="0" dirty="0">
                <a:effectLst/>
                <a:highlight>
                  <a:srgbClr val="FFFFFF"/>
                </a:highlight>
                <a:latin typeface="system-ui"/>
              </a:rPr>
              <a:t>This is 3.8× faster than the single GPU peak performance</a:t>
            </a:r>
          </a:p>
        </p:txBody>
      </p:sp>
      <p:sp>
        <p:nvSpPr>
          <p:cNvPr id="4" name="Slide Number Placeholder 3"/>
          <p:cNvSpPr>
            <a:spLocks noGrp="1"/>
          </p:cNvSpPr>
          <p:nvPr>
            <p:ph type="sldNum" sz="quarter" idx="5"/>
          </p:nvPr>
        </p:nvSpPr>
        <p:spPr/>
        <p:txBody>
          <a:bodyPr/>
          <a:lstStyle/>
          <a:p>
            <a:fld id="{E64B4F56-E3D6-EE4C-B581-F8591FEEF02F}" type="slidenum">
              <a:rPr lang="en-US" smtClean="0"/>
              <a:t>15</a:t>
            </a:fld>
            <a:endParaRPr lang="en-US"/>
          </a:p>
        </p:txBody>
      </p:sp>
    </p:spTree>
    <p:extLst>
      <p:ext uri="{BB962C8B-B14F-4D97-AF65-F5344CB8AC3E}">
        <p14:creationId xmlns:p14="http://schemas.microsoft.com/office/powerpoint/2010/main" val="17724904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64B4F56-E3D6-EE4C-B581-F8591FEEF02F}" type="slidenum">
              <a:rPr lang="en-US" smtClean="0"/>
              <a:t>16</a:t>
            </a:fld>
            <a:endParaRPr lang="en-US"/>
          </a:p>
        </p:txBody>
      </p:sp>
    </p:spTree>
    <p:extLst>
      <p:ext uri="{BB962C8B-B14F-4D97-AF65-F5344CB8AC3E}">
        <p14:creationId xmlns:p14="http://schemas.microsoft.com/office/powerpoint/2010/main" val="21820787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b="1" dirty="0"/>
              <a:t>bfloat16</a:t>
            </a:r>
            <a:r>
              <a:rPr lang="en-US" dirty="0"/>
              <a:t> (Brain Floating Point) has:</a:t>
            </a:r>
          </a:p>
          <a:p>
            <a:pPr>
              <a:buFont typeface="Arial" panose="020B0604020202020204" pitchFamily="34" charset="0"/>
              <a:buChar char="•"/>
            </a:pPr>
            <a:r>
              <a:rPr lang="en-US" dirty="0"/>
              <a:t>Same </a:t>
            </a:r>
            <a:r>
              <a:rPr lang="en-US" b="1" dirty="0"/>
              <a:t>exponent range</a:t>
            </a:r>
            <a:r>
              <a:rPr lang="en-US" dirty="0"/>
              <a:t> which is 8 bits as FP32 (good for dynamic range). The benefit of </a:t>
            </a:r>
            <a:r>
              <a:rPr lang="en-US" dirty="0" err="1"/>
              <a:t>bfloat</a:t>
            </a:r>
            <a:r>
              <a:rPr lang="en-US" dirty="0"/>
              <a:t> 16 over regular FP16 is that it avoids the conversion time of exponent to 5bits in case of FP16</a:t>
            </a:r>
          </a:p>
          <a:p>
            <a:pPr>
              <a:buFont typeface="Arial" panose="020B0604020202020204" pitchFamily="34" charset="0"/>
              <a:buChar char="•"/>
            </a:pPr>
            <a:r>
              <a:rPr lang="en-US" dirty="0"/>
              <a:t>Less precision (8 mantissa bits vs 23 in FP32)</a:t>
            </a:r>
          </a:p>
          <a:p>
            <a:pPr>
              <a:buFont typeface="Arial" panose="020B0604020202020204" pitchFamily="34" charset="0"/>
              <a:buChar char="•"/>
            </a:pPr>
            <a:r>
              <a:rPr lang="en-US" dirty="0"/>
              <a:t>Well-suited for </a:t>
            </a:r>
            <a:r>
              <a:rPr lang="en-US" b="1" dirty="0"/>
              <a:t>H100 GPU</a:t>
            </a:r>
            <a:r>
              <a:rPr lang="en-US" dirty="0"/>
              <a:t>: hardware-accelerated support</a:t>
            </a:r>
          </a:p>
          <a:p>
            <a:pPr marL="0" indent="0">
              <a:buNone/>
            </a:pPr>
            <a:r>
              <a:rPr lang="en-US" b="1" dirty="0"/>
              <a:t>Benefits Observed</a:t>
            </a:r>
          </a:p>
          <a:p>
            <a:pPr>
              <a:buFont typeface="Arial" panose="020B0604020202020204" pitchFamily="34" charset="0"/>
              <a:buChar char="•"/>
            </a:pPr>
            <a:r>
              <a:rPr lang="en-US" b="1" dirty="0"/>
              <a:t>Faster training</a:t>
            </a:r>
            <a:endParaRPr lang="en-US" dirty="0"/>
          </a:p>
          <a:p>
            <a:pPr>
              <a:buFont typeface="Arial" panose="020B0604020202020204" pitchFamily="34" charset="0"/>
              <a:buChar char="•"/>
            </a:pPr>
            <a:r>
              <a:rPr lang="en-US" b="1" dirty="0"/>
              <a:t>Higher GPU throughput</a:t>
            </a:r>
            <a:r>
              <a:rPr lang="en-US" dirty="0"/>
              <a:t> and </a:t>
            </a:r>
            <a:r>
              <a:rPr lang="en-US" b="1" dirty="0"/>
              <a:t>better resource utilization</a:t>
            </a:r>
            <a:endParaRPr lang="en-US" dirty="0"/>
          </a:p>
          <a:p>
            <a:pPr>
              <a:buFont typeface="Arial" panose="020B0604020202020204" pitchFamily="34" charset="0"/>
              <a:buChar char="•"/>
            </a:pPr>
            <a:r>
              <a:rPr lang="en-US" dirty="0"/>
              <a:t>Maintains accuracy comparable to full-precision training</a:t>
            </a:r>
          </a:p>
          <a:p>
            <a:endParaRPr lang="en-US" dirty="0"/>
          </a:p>
        </p:txBody>
      </p:sp>
      <p:sp>
        <p:nvSpPr>
          <p:cNvPr id="4" name="Slide Number Placeholder 3"/>
          <p:cNvSpPr>
            <a:spLocks noGrp="1"/>
          </p:cNvSpPr>
          <p:nvPr>
            <p:ph type="sldNum" sz="quarter" idx="5"/>
          </p:nvPr>
        </p:nvSpPr>
        <p:spPr/>
        <p:txBody>
          <a:bodyPr/>
          <a:lstStyle/>
          <a:p>
            <a:fld id="{E64B4F56-E3D6-EE4C-B581-F8591FEEF02F}" type="slidenum">
              <a:rPr lang="en-US" smtClean="0"/>
              <a:t>17</a:t>
            </a:fld>
            <a:endParaRPr lang="en-US"/>
          </a:p>
        </p:txBody>
      </p:sp>
    </p:spTree>
    <p:extLst>
      <p:ext uri="{BB962C8B-B14F-4D97-AF65-F5344CB8AC3E}">
        <p14:creationId xmlns:p14="http://schemas.microsoft.com/office/powerpoint/2010/main" val="33021500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10E4E4-26B7-88D7-4ADD-CD23E94B81D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E01417D-8361-AA58-2924-CFCD29AAD4A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73FBB67-49C2-B0D7-A648-E53B6CE19B1B}"/>
              </a:ext>
            </a:extLst>
          </p:cNvPr>
          <p:cNvSpPr>
            <a:spLocks noGrp="1"/>
          </p:cNvSpPr>
          <p:nvPr>
            <p:ph type="dt" sz="half" idx="10"/>
          </p:nvPr>
        </p:nvSpPr>
        <p:spPr/>
        <p:txBody>
          <a:bodyPr/>
          <a:lstStyle/>
          <a:p>
            <a:fld id="{437EE078-1007-F443-B309-23730D907A8E}" type="datetimeFigureOut">
              <a:rPr lang="en-US" smtClean="0"/>
              <a:t>4/14/25</a:t>
            </a:fld>
            <a:endParaRPr lang="en-US"/>
          </a:p>
        </p:txBody>
      </p:sp>
      <p:sp>
        <p:nvSpPr>
          <p:cNvPr id="5" name="Footer Placeholder 4">
            <a:extLst>
              <a:ext uri="{FF2B5EF4-FFF2-40B4-BE49-F238E27FC236}">
                <a16:creationId xmlns:a16="http://schemas.microsoft.com/office/drawing/2014/main" id="{776A9843-585C-F02A-9E4F-7A09898B077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C14FE8D-9A89-3737-CD12-C12BE868D5FE}"/>
              </a:ext>
            </a:extLst>
          </p:cNvPr>
          <p:cNvSpPr>
            <a:spLocks noGrp="1"/>
          </p:cNvSpPr>
          <p:nvPr>
            <p:ph type="sldNum" sz="quarter" idx="12"/>
          </p:nvPr>
        </p:nvSpPr>
        <p:spPr/>
        <p:txBody>
          <a:bodyPr/>
          <a:lstStyle/>
          <a:p>
            <a:fld id="{531A0927-958A-4243-B2C2-BD25A30E642B}" type="slidenum">
              <a:rPr lang="en-US" smtClean="0"/>
              <a:t>‹#›</a:t>
            </a:fld>
            <a:endParaRPr lang="en-US"/>
          </a:p>
        </p:txBody>
      </p:sp>
    </p:spTree>
    <p:extLst>
      <p:ext uri="{BB962C8B-B14F-4D97-AF65-F5344CB8AC3E}">
        <p14:creationId xmlns:p14="http://schemas.microsoft.com/office/powerpoint/2010/main" val="13619907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BA3FB6-5F00-2E43-DFD8-2FE1DC21997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36FE2F4-0011-6BD0-AEAC-215904C7CFB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9536DEE-CEAF-496B-8878-E4A221B39453}"/>
              </a:ext>
            </a:extLst>
          </p:cNvPr>
          <p:cNvSpPr>
            <a:spLocks noGrp="1"/>
          </p:cNvSpPr>
          <p:nvPr>
            <p:ph type="dt" sz="half" idx="10"/>
          </p:nvPr>
        </p:nvSpPr>
        <p:spPr/>
        <p:txBody>
          <a:bodyPr/>
          <a:lstStyle/>
          <a:p>
            <a:fld id="{437EE078-1007-F443-B309-23730D907A8E}" type="datetimeFigureOut">
              <a:rPr lang="en-US" smtClean="0"/>
              <a:t>4/14/25</a:t>
            </a:fld>
            <a:endParaRPr lang="en-US"/>
          </a:p>
        </p:txBody>
      </p:sp>
      <p:sp>
        <p:nvSpPr>
          <p:cNvPr id="5" name="Footer Placeholder 4">
            <a:extLst>
              <a:ext uri="{FF2B5EF4-FFF2-40B4-BE49-F238E27FC236}">
                <a16:creationId xmlns:a16="http://schemas.microsoft.com/office/drawing/2014/main" id="{EED846EC-50A4-BB4E-B1B7-5AC4EAE620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31EE7DF-B28A-5290-B845-AED66DCB8577}"/>
              </a:ext>
            </a:extLst>
          </p:cNvPr>
          <p:cNvSpPr>
            <a:spLocks noGrp="1"/>
          </p:cNvSpPr>
          <p:nvPr>
            <p:ph type="sldNum" sz="quarter" idx="12"/>
          </p:nvPr>
        </p:nvSpPr>
        <p:spPr/>
        <p:txBody>
          <a:bodyPr/>
          <a:lstStyle/>
          <a:p>
            <a:fld id="{531A0927-958A-4243-B2C2-BD25A30E642B}" type="slidenum">
              <a:rPr lang="en-US" smtClean="0"/>
              <a:t>‹#›</a:t>
            </a:fld>
            <a:endParaRPr lang="en-US"/>
          </a:p>
        </p:txBody>
      </p:sp>
    </p:spTree>
    <p:extLst>
      <p:ext uri="{BB962C8B-B14F-4D97-AF65-F5344CB8AC3E}">
        <p14:creationId xmlns:p14="http://schemas.microsoft.com/office/powerpoint/2010/main" val="14159428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D082A89-21B6-B78F-4B6B-AB5626E7851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BF58A5F-FAC3-1103-C16E-AD4BB0B0E1B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D55AC88-6242-885D-C81F-BA53F390C27F}"/>
              </a:ext>
            </a:extLst>
          </p:cNvPr>
          <p:cNvSpPr>
            <a:spLocks noGrp="1"/>
          </p:cNvSpPr>
          <p:nvPr>
            <p:ph type="dt" sz="half" idx="10"/>
          </p:nvPr>
        </p:nvSpPr>
        <p:spPr/>
        <p:txBody>
          <a:bodyPr/>
          <a:lstStyle/>
          <a:p>
            <a:fld id="{437EE078-1007-F443-B309-23730D907A8E}" type="datetimeFigureOut">
              <a:rPr lang="en-US" smtClean="0"/>
              <a:t>4/14/25</a:t>
            </a:fld>
            <a:endParaRPr lang="en-US"/>
          </a:p>
        </p:txBody>
      </p:sp>
      <p:sp>
        <p:nvSpPr>
          <p:cNvPr id="5" name="Footer Placeholder 4">
            <a:extLst>
              <a:ext uri="{FF2B5EF4-FFF2-40B4-BE49-F238E27FC236}">
                <a16:creationId xmlns:a16="http://schemas.microsoft.com/office/drawing/2014/main" id="{C3C471ED-5D48-03E0-1F45-70271F0F25F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FF75D0-5875-3325-89F5-2F47F7ADFAA3}"/>
              </a:ext>
            </a:extLst>
          </p:cNvPr>
          <p:cNvSpPr>
            <a:spLocks noGrp="1"/>
          </p:cNvSpPr>
          <p:nvPr>
            <p:ph type="sldNum" sz="quarter" idx="12"/>
          </p:nvPr>
        </p:nvSpPr>
        <p:spPr/>
        <p:txBody>
          <a:bodyPr/>
          <a:lstStyle/>
          <a:p>
            <a:fld id="{531A0927-958A-4243-B2C2-BD25A30E642B}" type="slidenum">
              <a:rPr lang="en-US" smtClean="0"/>
              <a:t>‹#›</a:t>
            </a:fld>
            <a:endParaRPr lang="en-US"/>
          </a:p>
        </p:txBody>
      </p:sp>
    </p:spTree>
    <p:extLst>
      <p:ext uri="{BB962C8B-B14F-4D97-AF65-F5344CB8AC3E}">
        <p14:creationId xmlns:p14="http://schemas.microsoft.com/office/powerpoint/2010/main" val="11154575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43B2F6-EF03-E45B-4E84-8D258555514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821DEFA-DF77-5E5F-D93C-9E6E7BCC51E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5973845-83A1-94CF-29FA-BF4BAF0B01EA}"/>
              </a:ext>
            </a:extLst>
          </p:cNvPr>
          <p:cNvSpPr>
            <a:spLocks noGrp="1"/>
          </p:cNvSpPr>
          <p:nvPr>
            <p:ph type="dt" sz="half" idx="10"/>
          </p:nvPr>
        </p:nvSpPr>
        <p:spPr/>
        <p:txBody>
          <a:bodyPr/>
          <a:lstStyle/>
          <a:p>
            <a:fld id="{437EE078-1007-F443-B309-23730D907A8E}" type="datetimeFigureOut">
              <a:rPr lang="en-US" smtClean="0"/>
              <a:t>4/14/25</a:t>
            </a:fld>
            <a:endParaRPr lang="en-US"/>
          </a:p>
        </p:txBody>
      </p:sp>
      <p:sp>
        <p:nvSpPr>
          <p:cNvPr id="5" name="Footer Placeholder 4">
            <a:extLst>
              <a:ext uri="{FF2B5EF4-FFF2-40B4-BE49-F238E27FC236}">
                <a16:creationId xmlns:a16="http://schemas.microsoft.com/office/drawing/2014/main" id="{AF796486-32B2-F1DF-B542-63EBFB7E576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DB59C36-CCE4-7E9A-F9BC-D1F2E46DA630}"/>
              </a:ext>
            </a:extLst>
          </p:cNvPr>
          <p:cNvSpPr>
            <a:spLocks noGrp="1"/>
          </p:cNvSpPr>
          <p:nvPr>
            <p:ph type="sldNum" sz="quarter" idx="12"/>
          </p:nvPr>
        </p:nvSpPr>
        <p:spPr/>
        <p:txBody>
          <a:bodyPr/>
          <a:lstStyle/>
          <a:p>
            <a:fld id="{531A0927-958A-4243-B2C2-BD25A30E642B}" type="slidenum">
              <a:rPr lang="en-US" smtClean="0"/>
              <a:t>‹#›</a:t>
            </a:fld>
            <a:endParaRPr lang="en-US"/>
          </a:p>
        </p:txBody>
      </p:sp>
    </p:spTree>
    <p:extLst>
      <p:ext uri="{BB962C8B-B14F-4D97-AF65-F5344CB8AC3E}">
        <p14:creationId xmlns:p14="http://schemas.microsoft.com/office/powerpoint/2010/main" val="1626323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6EC8C9-990C-C0DF-EF11-2AEDFFEF512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4856857-C25E-AD77-3334-76740594C85F}"/>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CB52C89-2EBE-8942-3655-CADE5C4DA62F}"/>
              </a:ext>
            </a:extLst>
          </p:cNvPr>
          <p:cNvSpPr>
            <a:spLocks noGrp="1"/>
          </p:cNvSpPr>
          <p:nvPr>
            <p:ph type="dt" sz="half" idx="10"/>
          </p:nvPr>
        </p:nvSpPr>
        <p:spPr/>
        <p:txBody>
          <a:bodyPr/>
          <a:lstStyle/>
          <a:p>
            <a:fld id="{437EE078-1007-F443-B309-23730D907A8E}" type="datetimeFigureOut">
              <a:rPr lang="en-US" smtClean="0"/>
              <a:t>4/14/25</a:t>
            </a:fld>
            <a:endParaRPr lang="en-US"/>
          </a:p>
        </p:txBody>
      </p:sp>
      <p:sp>
        <p:nvSpPr>
          <p:cNvPr id="5" name="Footer Placeholder 4">
            <a:extLst>
              <a:ext uri="{FF2B5EF4-FFF2-40B4-BE49-F238E27FC236}">
                <a16:creationId xmlns:a16="http://schemas.microsoft.com/office/drawing/2014/main" id="{40523723-812D-0BED-7A0F-09EB981613C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360974-D41B-A586-8052-EF660FBAA782}"/>
              </a:ext>
            </a:extLst>
          </p:cNvPr>
          <p:cNvSpPr>
            <a:spLocks noGrp="1"/>
          </p:cNvSpPr>
          <p:nvPr>
            <p:ph type="sldNum" sz="quarter" idx="12"/>
          </p:nvPr>
        </p:nvSpPr>
        <p:spPr/>
        <p:txBody>
          <a:bodyPr/>
          <a:lstStyle/>
          <a:p>
            <a:fld id="{531A0927-958A-4243-B2C2-BD25A30E642B}" type="slidenum">
              <a:rPr lang="en-US" smtClean="0"/>
              <a:t>‹#›</a:t>
            </a:fld>
            <a:endParaRPr lang="en-US"/>
          </a:p>
        </p:txBody>
      </p:sp>
    </p:spTree>
    <p:extLst>
      <p:ext uri="{BB962C8B-B14F-4D97-AF65-F5344CB8AC3E}">
        <p14:creationId xmlns:p14="http://schemas.microsoft.com/office/powerpoint/2010/main" val="3348210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F4CB6B-B088-F906-9846-3E25DC84E70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D2F6D98-9FC6-ED91-016B-3F1A6385459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FE72A3D-C92D-D351-8927-47E1BF31730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24EFF4C-6B31-C649-861B-49236047EB78}"/>
              </a:ext>
            </a:extLst>
          </p:cNvPr>
          <p:cNvSpPr>
            <a:spLocks noGrp="1"/>
          </p:cNvSpPr>
          <p:nvPr>
            <p:ph type="dt" sz="half" idx="10"/>
          </p:nvPr>
        </p:nvSpPr>
        <p:spPr/>
        <p:txBody>
          <a:bodyPr/>
          <a:lstStyle/>
          <a:p>
            <a:fld id="{437EE078-1007-F443-B309-23730D907A8E}" type="datetimeFigureOut">
              <a:rPr lang="en-US" smtClean="0"/>
              <a:t>4/14/25</a:t>
            </a:fld>
            <a:endParaRPr lang="en-US"/>
          </a:p>
        </p:txBody>
      </p:sp>
      <p:sp>
        <p:nvSpPr>
          <p:cNvPr id="6" name="Footer Placeholder 5">
            <a:extLst>
              <a:ext uri="{FF2B5EF4-FFF2-40B4-BE49-F238E27FC236}">
                <a16:creationId xmlns:a16="http://schemas.microsoft.com/office/drawing/2014/main" id="{C4D0B8EC-8569-448B-FA70-FE28DB55BC0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B0B9C34-1D93-78C9-C8C1-96513C750CAA}"/>
              </a:ext>
            </a:extLst>
          </p:cNvPr>
          <p:cNvSpPr>
            <a:spLocks noGrp="1"/>
          </p:cNvSpPr>
          <p:nvPr>
            <p:ph type="sldNum" sz="quarter" idx="12"/>
          </p:nvPr>
        </p:nvSpPr>
        <p:spPr/>
        <p:txBody>
          <a:bodyPr/>
          <a:lstStyle/>
          <a:p>
            <a:fld id="{531A0927-958A-4243-B2C2-BD25A30E642B}" type="slidenum">
              <a:rPr lang="en-US" smtClean="0"/>
              <a:t>‹#›</a:t>
            </a:fld>
            <a:endParaRPr lang="en-US"/>
          </a:p>
        </p:txBody>
      </p:sp>
    </p:spTree>
    <p:extLst>
      <p:ext uri="{BB962C8B-B14F-4D97-AF65-F5344CB8AC3E}">
        <p14:creationId xmlns:p14="http://schemas.microsoft.com/office/powerpoint/2010/main" val="37236749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B770EE-997B-AFD8-2A2F-344483024FE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F74E87C-B9FB-9A12-BCEC-D4B8E585E44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AD0DB70-A69E-D83A-CF90-8F7FA0CB630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17D0534-2D07-AE05-E5A1-93291667C09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73A5E12-8851-D17B-686E-45D06FEA342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F94E8AE-7749-450C-746C-BBD662B7D5D5}"/>
              </a:ext>
            </a:extLst>
          </p:cNvPr>
          <p:cNvSpPr>
            <a:spLocks noGrp="1"/>
          </p:cNvSpPr>
          <p:nvPr>
            <p:ph type="dt" sz="half" idx="10"/>
          </p:nvPr>
        </p:nvSpPr>
        <p:spPr/>
        <p:txBody>
          <a:bodyPr/>
          <a:lstStyle/>
          <a:p>
            <a:fld id="{437EE078-1007-F443-B309-23730D907A8E}" type="datetimeFigureOut">
              <a:rPr lang="en-US" smtClean="0"/>
              <a:t>4/14/25</a:t>
            </a:fld>
            <a:endParaRPr lang="en-US"/>
          </a:p>
        </p:txBody>
      </p:sp>
      <p:sp>
        <p:nvSpPr>
          <p:cNvPr id="8" name="Footer Placeholder 7">
            <a:extLst>
              <a:ext uri="{FF2B5EF4-FFF2-40B4-BE49-F238E27FC236}">
                <a16:creationId xmlns:a16="http://schemas.microsoft.com/office/drawing/2014/main" id="{FDD3CCB0-368A-8F4F-EAAA-BEB61D43CA4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B6A6C65-4B64-FB28-34C3-2BB1BDF5DEFF}"/>
              </a:ext>
            </a:extLst>
          </p:cNvPr>
          <p:cNvSpPr>
            <a:spLocks noGrp="1"/>
          </p:cNvSpPr>
          <p:nvPr>
            <p:ph type="sldNum" sz="quarter" idx="12"/>
          </p:nvPr>
        </p:nvSpPr>
        <p:spPr/>
        <p:txBody>
          <a:bodyPr/>
          <a:lstStyle/>
          <a:p>
            <a:fld id="{531A0927-958A-4243-B2C2-BD25A30E642B}" type="slidenum">
              <a:rPr lang="en-US" smtClean="0"/>
              <a:t>‹#›</a:t>
            </a:fld>
            <a:endParaRPr lang="en-US"/>
          </a:p>
        </p:txBody>
      </p:sp>
    </p:spTree>
    <p:extLst>
      <p:ext uri="{BB962C8B-B14F-4D97-AF65-F5344CB8AC3E}">
        <p14:creationId xmlns:p14="http://schemas.microsoft.com/office/powerpoint/2010/main" val="30593073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D85228-5118-7212-B8AF-FCD7AE5EEB0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22FF630-586B-52B6-6C4A-B2DFFC231C6B}"/>
              </a:ext>
            </a:extLst>
          </p:cNvPr>
          <p:cNvSpPr>
            <a:spLocks noGrp="1"/>
          </p:cNvSpPr>
          <p:nvPr>
            <p:ph type="dt" sz="half" idx="10"/>
          </p:nvPr>
        </p:nvSpPr>
        <p:spPr/>
        <p:txBody>
          <a:bodyPr/>
          <a:lstStyle/>
          <a:p>
            <a:fld id="{437EE078-1007-F443-B309-23730D907A8E}" type="datetimeFigureOut">
              <a:rPr lang="en-US" smtClean="0"/>
              <a:t>4/14/25</a:t>
            </a:fld>
            <a:endParaRPr lang="en-US"/>
          </a:p>
        </p:txBody>
      </p:sp>
      <p:sp>
        <p:nvSpPr>
          <p:cNvPr id="4" name="Footer Placeholder 3">
            <a:extLst>
              <a:ext uri="{FF2B5EF4-FFF2-40B4-BE49-F238E27FC236}">
                <a16:creationId xmlns:a16="http://schemas.microsoft.com/office/drawing/2014/main" id="{B2B02D56-44E9-34B0-B6CE-418BF23EDA5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D049A12-3233-2CA2-3323-654455194F91}"/>
              </a:ext>
            </a:extLst>
          </p:cNvPr>
          <p:cNvSpPr>
            <a:spLocks noGrp="1"/>
          </p:cNvSpPr>
          <p:nvPr>
            <p:ph type="sldNum" sz="quarter" idx="12"/>
          </p:nvPr>
        </p:nvSpPr>
        <p:spPr/>
        <p:txBody>
          <a:bodyPr/>
          <a:lstStyle/>
          <a:p>
            <a:fld id="{531A0927-958A-4243-B2C2-BD25A30E642B}" type="slidenum">
              <a:rPr lang="en-US" smtClean="0"/>
              <a:t>‹#›</a:t>
            </a:fld>
            <a:endParaRPr lang="en-US"/>
          </a:p>
        </p:txBody>
      </p:sp>
    </p:spTree>
    <p:extLst>
      <p:ext uri="{BB962C8B-B14F-4D97-AF65-F5344CB8AC3E}">
        <p14:creationId xmlns:p14="http://schemas.microsoft.com/office/powerpoint/2010/main" val="35831657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7E26CD6-D33C-AFD6-2BE9-DF35AFBA9C74}"/>
              </a:ext>
            </a:extLst>
          </p:cNvPr>
          <p:cNvSpPr>
            <a:spLocks noGrp="1"/>
          </p:cNvSpPr>
          <p:nvPr>
            <p:ph type="dt" sz="half" idx="10"/>
          </p:nvPr>
        </p:nvSpPr>
        <p:spPr/>
        <p:txBody>
          <a:bodyPr/>
          <a:lstStyle/>
          <a:p>
            <a:fld id="{437EE078-1007-F443-B309-23730D907A8E}" type="datetimeFigureOut">
              <a:rPr lang="en-US" smtClean="0"/>
              <a:t>4/14/25</a:t>
            </a:fld>
            <a:endParaRPr lang="en-US"/>
          </a:p>
        </p:txBody>
      </p:sp>
      <p:sp>
        <p:nvSpPr>
          <p:cNvPr id="3" name="Footer Placeholder 2">
            <a:extLst>
              <a:ext uri="{FF2B5EF4-FFF2-40B4-BE49-F238E27FC236}">
                <a16:creationId xmlns:a16="http://schemas.microsoft.com/office/drawing/2014/main" id="{AEE9F6B9-E037-7EDF-3528-7FA66E5C4B6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B31BCDF-77DE-AF9B-9379-1DFD58A003FF}"/>
              </a:ext>
            </a:extLst>
          </p:cNvPr>
          <p:cNvSpPr>
            <a:spLocks noGrp="1"/>
          </p:cNvSpPr>
          <p:nvPr>
            <p:ph type="sldNum" sz="quarter" idx="12"/>
          </p:nvPr>
        </p:nvSpPr>
        <p:spPr/>
        <p:txBody>
          <a:bodyPr/>
          <a:lstStyle/>
          <a:p>
            <a:fld id="{531A0927-958A-4243-B2C2-BD25A30E642B}" type="slidenum">
              <a:rPr lang="en-US" smtClean="0"/>
              <a:t>‹#›</a:t>
            </a:fld>
            <a:endParaRPr lang="en-US"/>
          </a:p>
        </p:txBody>
      </p:sp>
    </p:spTree>
    <p:extLst>
      <p:ext uri="{BB962C8B-B14F-4D97-AF65-F5344CB8AC3E}">
        <p14:creationId xmlns:p14="http://schemas.microsoft.com/office/powerpoint/2010/main" val="17692852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610343-1D46-90AB-725F-A0583C375E8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28B1414-DDE6-48F8-EDC1-72B6A7245DA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E83B81A-CCA2-3027-75C9-CB69E5C5B3D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F5FA4E9-6578-7912-546B-E0B268EAE293}"/>
              </a:ext>
            </a:extLst>
          </p:cNvPr>
          <p:cNvSpPr>
            <a:spLocks noGrp="1"/>
          </p:cNvSpPr>
          <p:nvPr>
            <p:ph type="dt" sz="half" idx="10"/>
          </p:nvPr>
        </p:nvSpPr>
        <p:spPr/>
        <p:txBody>
          <a:bodyPr/>
          <a:lstStyle/>
          <a:p>
            <a:fld id="{437EE078-1007-F443-B309-23730D907A8E}" type="datetimeFigureOut">
              <a:rPr lang="en-US" smtClean="0"/>
              <a:t>4/14/25</a:t>
            </a:fld>
            <a:endParaRPr lang="en-US"/>
          </a:p>
        </p:txBody>
      </p:sp>
      <p:sp>
        <p:nvSpPr>
          <p:cNvPr id="6" name="Footer Placeholder 5">
            <a:extLst>
              <a:ext uri="{FF2B5EF4-FFF2-40B4-BE49-F238E27FC236}">
                <a16:creationId xmlns:a16="http://schemas.microsoft.com/office/drawing/2014/main" id="{CCD64751-9C7B-F5F1-4239-60D9E7ECBF2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E5BC47D-D8AD-654D-8EAE-652FB6BEC078}"/>
              </a:ext>
            </a:extLst>
          </p:cNvPr>
          <p:cNvSpPr>
            <a:spLocks noGrp="1"/>
          </p:cNvSpPr>
          <p:nvPr>
            <p:ph type="sldNum" sz="quarter" idx="12"/>
          </p:nvPr>
        </p:nvSpPr>
        <p:spPr/>
        <p:txBody>
          <a:bodyPr/>
          <a:lstStyle/>
          <a:p>
            <a:fld id="{531A0927-958A-4243-B2C2-BD25A30E642B}" type="slidenum">
              <a:rPr lang="en-US" smtClean="0"/>
              <a:t>‹#›</a:t>
            </a:fld>
            <a:endParaRPr lang="en-US"/>
          </a:p>
        </p:txBody>
      </p:sp>
    </p:spTree>
    <p:extLst>
      <p:ext uri="{BB962C8B-B14F-4D97-AF65-F5344CB8AC3E}">
        <p14:creationId xmlns:p14="http://schemas.microsoft.com/office/powerpoint/2010/main" val="10318275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475A8-571A-B6FA-D620-7AB441BEF70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448057C-3CA1-DAD0-B0EE-084202DD88C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B7317C1-66CE-E535-BB1F-BC44768FE97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F34D53E-DC89-E9A6-E999-3FF04CE6757F}"/>
              </a:ext>
            </a:extLst>
          </p:cNvPr>
          <p:cNvSpPr>
            <a:spLocks noGrp="1"/>
          </p:cNvSpPr>
          <p:nvPr>
            <p:ph type="dt" sz="half" idx="10"/>
          </p:nvPr>
        </p:nvSpPr>
        <p:spPr/>
        <p:txBody>
          <a:bodyPr/>
          <a:lstStyle/>
          <a:p>
            <a:fld id="{437EE078-1007-F443-B309-23730D907A8E}" type="datetimeFigureOut">
              <a:rPr lang="en-US" smtClean="0"/>
              <a:t>4/14/25</a:t>
            </a:fld>
            <a:endParaRPr lang="en-US"/>
          </a:p>
        </p:txBody>
      </p:sp>
      <p:sp>
        <p:nvSpPr>
          <p:cNvPr id="6" name="Footer Placeholder 5">
            <a:extLst>
              <a:ext uri="{FF2B5EF4-FFF2-40B4-BE49-F238E27FC236}">
                <a16:creationId xmlns:a16="http://schemas.microsoft.com/office/drawing/2014/main" id="{77A5D067-3F61-76E9-FBE9-30B68656F71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C08B8EA-27E4-14E0-BA27-2D32D47205C2}"/>
              </a:ext>
            </a:extLst>
          </p:cNvPr>
          <p:cNvSpPr>
            <a:spLocks noGrp="1"/>
          </p:cNvSpPr>
          <p:nvPr>
            <p:ph type="sldNum" sz="quarter" idx="12"/>
          </p:nvPr>
        </p:nvSpPr>
        <p:spPr/>
        <p:txBody>
          <a:bodyPr/>
          <a:lstStyle/>
          <a:p>
            <a:fld id="{531A0927-958A-4243-B2C2-BD25A30E642B}" type="slidenum">
              <a:rPr lang="en-US" smtClean="0"/>
              <a:t>‹#›</a:t>
            </a:fld>
            <a:endParaRPr lang="en-US"/>
          </a:p>
        </p:txBody>
      </p:sp>
    </p:spTree>
    <p:extLst>
      <p:ext uri="{BB962C8B-B14F-4D97-AF65-F5344CB8AC3E}">
        <p14:creationId xmlns:p14="http://schemas.microsoft.com/office/powerpoint/2010/main" val="26670903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0B28927-997F-897E-2D09-8473E1DFCCC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5D6DFCA-8EA1-7CBB-9A31-23DF5BDAF71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E96059-D719-60DB-8235-C7A7AEFFABD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437EE078-1007-F443-B309-23730D907A8E}" type="datetimeFigureOut">
              <a:rPr lang="en-US" smtClean="0"/>
              <a:t>4/14/25</a:t>
            </a:fld>
            <a:endParaRPr lang="en-US"/>
          </a:p>
        </p:txBody>
      </p:sp>
      <p:sp>
        <p:nvSpPr>
          <p:cNvPr id="5" name="Footer Placeholder 4">
            <a:extLst>
              <a:ext uri="{FF2B5EF4-FFF2-40B4-BE49-F238E27FC236}">
                <a16:creationId xmlns:a16="http://schemas.microsoft.com/office/drawing/2014/main" id="{C0B91A46-79C9-DCFB-8A01-03008452AB1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B99A9E33-689B-347C-A5A8-7E512067E22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531A0927-958A-4243-B2C2-BD25A30E642B}" type="slidenum">
              <a:rPr lang="en-US" smtClean="0"/>
              <a:t>‹#›</a:t>
            </a:fld>
            <a:endParaRPr lang="en-US"/>
          </a:p>
        </p:txBody>
      </p:sp>
    </p:spTree>
    <p:extLst>
      <p:ext uri="{BB962C8B-B14F-4D97-AF65-F5344CB8AC3E}">
        <p14:creationId xmlns:p14="http://schemas.microsoft.com/office/powerpoint/2010/main" val="118079975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2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2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2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ood.explorer.northeastern.edu/node/c0443/32015/lab/tree/Final_Project/Traning_Analysis/DDP_AMP_comparisons.ipynb#Training-Throughput-Analysis:-DDP-vs-AMP"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3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3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33.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116125-3A67-103B-2913-C23C54217A74}"/>
              </a:ext>
            </a:extLst>
          </p:cNvPr>
          <p:cNvSpPr>
            <a:spLocks noGrp="1"/>
          </p:cNvSpPr>
          <p:nvPr>
            <p:ph type="ctrTitle"/>
          </p:nvPr>
        </p:nvSpPr>
        <p:spPr>
          <a:xfrm>
            <a:off x="1524000" y="2443828"/>
            <a:ext cx="9144000" cy="894900"/>
          </a:xfrm>
        </p:spPr>
        <p:txBody>
          <a:bodyPr>
            <a:normAutofit/>
          </a:bodyPr>
          <a:lstStyle/>
          <a:p>
            <a:r>
              <a:rPr lang="en-US" sz="2400" dirty="0">
                <a:highlight>
                  <a:srgbClr val="FFFFFF"/>
                </a:highlight>
                <a:latin typeface="Algerian" panose="020F0502020204030204" pitchFamily="34" charset="0"/>
              </a:rPr>
              <a:t>Parallel Computing for 94-Class Character Recognition Using</a:t>
            </a:r>
            <a:r>
              <a:rPr lang="en-US" sz="2400" kern="1400" spc="-50" dirty="0">
                <a:highlight>
                  <a:srgbClr val="FFFFFF"/>
                </a:highlight>
                <a:latin typeface="Calibri Light" panose="020F0302020204030204" pitchFamily="34" charset="0"/>
                <a:cs typeface="Times New Roman" panose="02020603050405020304" pitchFamily="18" charset="0"/>
              </a:rPr>
              <a:t> </a:t>
            </a:r>
            <a:r>
              <a:rPr lang="en-US" sz="2400" b="0" i="0" dirty="0">
                <a:effectLst/>
                <a:highlight>
                  <a:srgbClr val="FFFFFF"/>
                </a:highlight>
                <a:latin typeface="Algerian" panose="020F0502020204030204" pitchFamily="34" charset="0"/>
                <a:cs typeface="Algerian" panose="020F0502020204030204" pitchFamily="34" charset="0"/>
              </a:rPr>
              <a:t>Convolutional Neural Networks</a:t>
            </a:r>
            <a:endParaRPr lang="en-US" sz="2400" dirty="0"/>
          </a:p>
        </p:txBody>
      </p:sp>
      <p:sp>
        <p:nvSpPr>
          <p:cNvPr id="3" name="Subtitle 2">
            <a:extLst>
              <a:ext uri="{FF2B5EF4-FFF2-40B4-BE49-F238E27FC236}">
                <a16:creationId xmlns:a16="http://schemas.microsoft.com/office/drawing/2014/main" id="{3050CCD7-B574-8AD0-B105-B74F59D6FA4F}"/>
              </a:ext>
            </a:extLst>
          </p:cNvPr>
          <p:cNvSpPr>
            <a:spLocks noGrp="1"/>
          </p:cNvSpPr>
          <p:nvPr>
            <p:ph type="subTitle" idx="1"/>
          </p:nvPr>
        </p:nvSpPr>
        <p:spPr>
          <a:xfrm>
            <a:off x="1524000" y="3694387"/>
            <a:ext cx="9144000" cy="1752890"/>
          </a:xfrm>
        </p:spPr>
        <p:txBody>
          <a:bodyPr>
            <a:noAutofit/>
          </a:bodyPr>
          <a:lstStyle/>
          <a:p>
            <a:pPr marL="0" marR="0" algn="ctr">
              <a:lnSpc>
                <a:spcPct val="107000"/>
              </a:lnSpc>
              <a:spcBef>
                <a:spcPts val="0"/>
              </a:spcBef>
              <a:spcAft>
                <a:spcPts val="0"/>
              </a:spcAft>
            </a:pPr>
            <a:r>
              <a:rPr lang="en-US" sz="1800" kern="100" dirty="0">
                <a:effectLst/>
                <a:latin typeface="Calibri" panose="020F0502020204030204" pitchFamily="34" charset="0"/>
                <a:ea typeface="Calibri" panose="020F0502020204030204" pitchFamily="34" charset="0"/>
                <a:cs typeface="Calibri" panose="020F0502020204030204" pitchFamily="34" charset="0"/>
              </a:rPr>
              <a:t>Team 11: Viswanath Raju </a:t>
            </a:r>
            <a:r>
              <a:rPr lang="en-US" sz="1800" kern="100" dirty="0" err="1">
                <a:effectLst/>
                <a:latin typeface="Calibri" panose="020F0502020204030204" pitchFamily="34" charset="0"/>
                <a:ea typeface="Calibri" panose="020F0502020204030204" pitchFamily="34" charset="0"/>
                <a:cs typeface="Calibri" panose="020F0502020204030204" pitchFamily="34" charset="0"/>
              </a:rPr>
              <a:t>Indukuri</a:t>
            </a:r>
            <a:r>
              <a:rPr lang="en-US" sz="1800" kern="100" dirty="0">
                <a:effectLst/>
                <a:latin typeface="Calibri" panose="020F0502020204030204" pitchFamily="34" charset="0"/>
                <a:ea typeface="Calibri" panose="020F0502020204030204" pitchFamily="34" charset="0"/>
                <a:cs typeface="Calibri" panose="020F0502020204030204" pitchFamily="34" charset="0"/>
              </a:rPr>
              <a:t> and Sai Vivekanand Reddy </a:t>
            </a:r>
            <a:r>
              <a:rPr lang="en-US" sz="1800" kern="100" dirty="0" err="1">
                <a:effectLst/>
                <a:latin typeface="Calibri" panose="020F0502020204030204" pitchFamily="34" charset="0"/>
                <a:ea typeface="Calibri" panose="020F0502020204030204" pitchFamily="34" charset="0"/>
                <a:cs typeface="Calibri" panose="020F0502020204030204" pitchFamily="34" charset="0"/>
              </a:rPr>
              <a:t>Vangala</a:t>
            </a:r>
            <a:r>
              <a:rPr lang="en-US" sz="1800" kern="100" dirty="0">
                <a:effectLst/>
                <a:latin typeface="Calibri" panose="020F0502020204030204" pitchFamily="34" charset="0"/>
                <a:ea typeface="Calibri" panose="020F0502020204030204" pitchFamily="34" charset="0"/>
                <a:cs typeface="Calibri" panose="020F0502020204030204" pitchFamily="34" charset="0"/>
              </a:rPr>
              <a:t> </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200000"/>
              </a:lnSpc>
              <a:spcBef>
                <a:spcPts val="0"/>
              </a:spcBef>
              <a:spcAft>
                <a:spcPts val="0"/>
              </a:spcAft>
            </a:pPr>
            <a:r>
              <a:rPr lang="en-US" sz="1800" b="1" kern="100" dirty="0">
                <a:effectLst/>
                <a:latin typeface="Calibri" panose="020F0502020204030204" pitchFamily="34" charset="0"/>
                <a:ea typeface="Calibri" panose="020F0502020204030204" pitchFamily="34" charset="0"/>
                <a:cs typeface="Calibri" panose="020F0502020204030204" pitchFamily="34" charset="0"/>
              </a:rPr>
              <a:t>College of Engineering, Northeastern University</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r>
              <a:rPr lang="en-US" sz="1800" b="1" kern="100" dirty="0">
                <a:solidFill>
                  <a:srgbClr val="000000"/>
                </a:solidFill>
                <a:effectLst/>
                <a:highlight>
                  <a:srgbClr val="FFFFFF"/>
                </a:highlight>
                <a:latin typeface="Calibri" panose="020F0502020204030204" pitchFamily="34" charset="0"/>
                <a:ea typeface="Calibri" panose="020F0502020204030204" pitchFamily="34" charset="0"/>
                <a:cs typeface="Times New Roman" panose="02020603050405020304" pitchFamily="18" charset="0"/>
              </a:rPr>
              <a:t>CSYE7105 Parallel Machine Learning &amp; AI</a:t>
            </a:r>
            <a:r>
              <a:rPr lang="en-US" sz="1800" kern="100" dirty="0">
                <a:effectLst/>
                <a:latin typeface="Calibri" panose="020F0502020204030204" pitchFamily="34" charset="0"/>
                <a:ea typeface="Calibri" panose="020F0502020204030204" pitchFamily="34" charset="0"/>
                <a:cs typeface="Calibri" panose="020F0502020204030204" pitchFamily="34" charset="0"/>
              </a:rPr>
              <a:t> </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200000"/>
              </a:lnSpc>
              <a:spcBef>
                <a:spcPts val="0"/>
              </a:spcBef>
              <a:spcAft>
                <a:spcPts val="0"/>
              </a:spcAft>
            </a:pPr>
            <a:r>
              <a:rPr lang="en-US" sz="1800" kern="100" dirty="0">
                <a:effectLst/>
                <a:latin typeface="Calibri" panose="020F0502020204030204" pitchFamily="34" charset="0"/>
                <a:ea typeface="Calibri" panose="020F0502020204030204" pitchFamily="34" charset="0"/>
                <a:cs typeface="Calibri" panose="020F0502020204030204" pitchFamily="34" charset="0"/>
              </a:rPr>
              <a:t>Professor. Handan Liu</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6" name="Picture 15" descr="Northeastern University - Wikipedia">
            <a:extLst>
              <a:ext uri="{FF2B5EF4-FFF2-40B4-BE49-F238E27FC236}">
                <a16:creationId xmlns:a16="http://schemas.microsoft.com/office/drawing/2014/main" id="{8B55053B-03DB-FB3B-CFC4-7F15F774A48A}"/>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296666" y="494505"/>
            <a:ext cx="1598668" cy="1598668"/>
          </a:xfrm>
          <a:prstGeom prst="rect">
            <a:avLst/>
          </a:prstGeom>
          <a:noFill/>
          <a:ln>
            <a:noFill/>
          </a:ln>
        </p:spPr>
      </p:pic>
    </p:spTree>
    <p:extLst>
      <p:ext uri="{BB962C8B-B14F-4D97-AF65-F5344CB8AC3E}">
        <p14:creationId xmlns:p14="http://schemas.microsoft.com/office/powerpoint/2010/main" val="23619886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C04CD7-2F30-7B56-23AB-43DC7BEFD2DC}"/>
              </a:ext>
            </a:extLst>
          </p:cNvPr>
          <p:cNvSpPr>
            <a:spLocks noGrp="1"/>
          </p:cNvSpPr>
          <p:nvPr>
            <p:ph type="title"/>
          </p:nvPr>
        </p:nvSpPr>
        <p:spPr/>
        <p:txBody>
          <a:bodyPr>
            <a:normAutofit/>
          </a:bodyPr>
          <a:lstStyle/>
          <a:p>
            <a:r>
              <a:rPr lang="en-US" sz="4000" b="1" i="0" dirty="0">
                <a:effectLst/>
                <a:highlight>
                  <a:srgbClr val="FFFFFF"/>
                </a:highlight>
                <a:latin typeface="Times New Roman" panose="02020603050405020304" pitchFamily="18" charset="0"/>
                <a:cs typeface="Times New Roman" panose="02020603050405020304" pitchFamily="18" charset="0"/>
              </a:rPr>
              <a:t>Test Accuracy Across GPU and Batch Size Configurations (DDP) </a:t>
            </a:r>
            <a:endParaRPr lang="en-US" sz="4000" b="1"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AD9F8277-2750-8678-CFA1-800AD27200EF}"/>
              </a:ext>
            </a:extLst>
          </p:cNvPr>
          <p:cNvPicPr>
            <a:picLocks noChangeAspect="1"/>
          </p:cNvPicPr>
          <p:nvPr/>
        </p:nvPicPr>
        <p:blipFill>
          <a:blip r:embed="rId3"/>
          <a:stretch>
            <a:fillRect/>
          </a:stretch>
        </p:blipFill>
        <p:spPr>
          <a:xfrm>
            <a:off x="1142515" y="2141537"/>
            <a:ext cx="4707082" cy="4116460"/>
          </a:xfrm>
          <a:prstGeom prst="rect">
            <a:avLst/>
          </a:prstGeom>
        </p:spPr>
      </p:pic>
      <p:pic>
        <p:nvPicPr>
          <p:cNvPr id="4" name="Picture 3">
            <a:extLst>
              <a:ext uri="{FF2B5EF4-FFF2-40B4-BE49-F238E27FC236}">
                <a16:creationId xmlns:a16="http://schemas.microsoft.com/office/drawing/2014/main" id="{CBEB78CD-4E8F-969B-DB28-BF03857F33AC}"/>
              </a:ext>
            </a:extLst>
          </p:cNvPr>
          <p:cNvPicPr>
            <a:picLocks noChangeAspect="1"/>
          </p:cNvPicPr>
          <p:nvPr/>
        </p:nvPicPr>
        <p:blipFill>
          <a:blip r:embed="rId4"/>
          <a:stretch>
            <a:fillRect/>
          </a:stretch>
        </p:blipFill>
        <p:spPr>
          <a:xfrm>
            <a:off x="6178296" y="2141537"/>
            <a:ext cx="5717822" cy="4351338"/>
          </a:xfrm>
          <a:prstGeom prst="rect">
            <a:avLst/>
          </a:prstGeom>
        </p:spPr>
      </p:pic>
    </p:spTree>
    <p:extLst>
      <p:ext uri="{BB962C8B-B14F-4D97-AF65-F5344CB8AC3E}">
        <p14:creationId xmlns:p14="http://schemas.microsoft.com/office/powerpoint/2010/main" val="4438634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DB6002-0CD1-9D34-2297-14D77819DDD9}"/>
              </a:ext>
            </a:extLst>
          </p:cNvPr>
          <p:cNvSpPr>
            <a:spLocks noGrp="1"/>
          </p:cNvSpPr>
          <p:nvPr>
            <p:ph type="title"/>
          </p:nvPr>
        </p:nvSpPr>
        <p:spPr/>
        <p:txBody>
          <a:bodyPr>
            <a:normAutofit/>
          </a:bodyPr>
          <a:lstStyle/>
          <a:p>
            <a:r>
              <a:rPr lang="en-US" sz="4000" b="1" i="0" dirty="0">
                <a:effectLst/>
                <a:highlight>
                  <a:srgbClr val="FFFFFF"/>
                </a:highlight>
                <a:latin typeface="Times New Roman" panose="02020603050405020304" pitchFamily="18" charset="0"/>
                <a:cs typeface="Times New Roman" panose="02020603050405020304" pitchFamily="18" charset="0"/>
              </a:rPr>
              <a:t>Training Time Scaling with Multiple GPUs (DDP) </a:t>
            </a:r>
            <a:endParaRPr lang="en-US" sz="4000" b="1"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261CE66E-AB9D-F84F-09F3-E886C8840A5F}"/>
              </a:ext>
            </a:extLst>
          </p:cNvPr>
          <p:cNvPicPr>
            <a:picLocks noChangeAspect="1"/>
          </p:cNvPicPr>
          <p:nvPr/>
        </p:nvPicPr>
        <p:blipFill>
          <a:blip r:embed="rId3"/>
          <a:stretch>
            <a:fillRect/>
          </a:stretch>
        </p:blipFill>
        <p:spPr>
          <a:xfrm>
            <a:off x="626650" y="1825625"/>
            <a:ext cx="5588535" cy="3858439"/>
          </a:xfrm>
          <a:prstGeom prst="rect">
            <a:avLst/>
          </a:prstGeom>
        </p:spPr>
      </p:pic>
      <p:pic>
        <p:nvPicPr>
          <p:cNvPr id="5" name="Picture 4">
            <a:extLst>
              <a:ext uri="{FF2B5EF4-FFF2-40B4-BE49-F238E27FC236}">
                <a16:creationId xmlns:a16="http://schemas.microsoft.com/office/drawing/2014/main" id="{3F65E71B-074B-087F-75F8-432FE6980BDC}"/>
              </a:ext>
            </a:extLst>
          </p:cNvPr>
          <p:cNvPicPr>
            <a:picLocks noChangeAspect="1"/>
          </p:cNvPicPr>
          <p:nvPr/>
        </p:nvPicPr>
        <p:blipFill>
          <a:blip r:embed="rId4"/>
          <a:stretch>
            <a:fillRect/>
          </a:stretch>
        </p:blipFill>
        <p:spPr>
          <a:xfrm>
            <a:off x="6188366" y="1748405"/>
            <a:ext cx="5894179" cy="4182060"/>
          </a:xfrm>
          <a:prstGeom prst="rect">
            <a:avLst/>
          </a:prstGeom>
        </p:spPr>
      </p:pic>
    </p:spTree>
    <p:extLst>
      <p:ext uri="{BB962C8B-B14F-4D97-AF65-F5344CB8AC3E}">
        <p14:creationId xmlns:p14="http://schemas.microsoft.com/office/powerpoint/2010/main" val="20872625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BAE717-4D72-DD4B-A96D-A031094535F5}"/>
              </a:ext>
            </a:extLst>
          </p:cNvPr>
          <p:cNvSpPr>
            <a:spLocks noGrp="1"/>
          </p:cNvSpPr>
          <p:nvPr>
            <p:ph type="title"/>
          </p:nvPr>
        </p:nvSpPr>
        <p:spPr/>
        <p:txBody>
          <a:bodyPr>
            <a:normAutofit/>
          </a:bodyPr>
          <a:lstStyle/>
          <a:p>
            <a:r>
              <a:rPr lang="en-US" sz="4000" b="1" i="0" dirty="0">
                <a:effectLst/>
                <a:highlight>
                  <a:srgbClr val="FFFFFF"/>
                </a:highlight>
                <a:latin typeface="Times New Roman" panose="02020603050405020304" pitchFamily="18" charset="0"/>
                <a:cs typeface="Times New Roman" panose="02020603050405020304" pitchFamily="18" charset="0"/>
              </a:rPr>
              <a:t>Distributed Training Performance Metrics (DDP) </a:t>
            </a:r>
            <a:endParaRPr lang="en-US" sz="4000" b="1" dirty="0">
              <a:latin typeface="Times New Roman" panose="02020603050405020304" pitchFamily="18" charset="0"/>
              <a:cs typeface="Times New Roman" panose="02020603050405020304" pitchFamily="18" charset="0"/>
            </a:endParaRPr>
          </a:p>
        </p:txBody>
      </p:sp>
      <p:pic>
        <p:nvPicPr>
          <p:cNvPr id="6" name="Content Placeholder 5" descr="A graph of different colored lines&#10;&#10;Description automatically generated">
            <a:extLst>
              <a:ext uri="{FF2B5EF4-FFF2-40B4-BE49-F238E27FC236}">
                <a16:creationId xmlns:a16="http://schemas.microsoft.com/office/drawing/2014/main" id="{B6C27D7F-3115-A739-F44A-C01C79D3F0C4}"/>
              </a:ext>
            </a:extLst>
          </p:cNvPr>
          <p:cNvPicPr>
            <a:picLocks noGrp="1" noChangeAspect="1"/>
          </p:cNvPicPr>
          <p:nvPr>
            <p:ph idx="1"/>
          </p:nvPr>
        </p:nvPicPr>
        <p:blipFill>
          <a:blip r:embed="rId3"/>
          <a:stretch>
            <a:fillRect/>
          </a:stretch>
        </p:blipFill>
        <p:spPr>
          <a:xfrm>
            <a:off x="1387778" y="1579431"/>
            <a:ext cx="3549051" cy="2607805"/>
          </a:xfrm>
        </p:spPr>
      </p:pic>
      <p:pic>
        <p:nvPicPr>
          <p:cNvPr id="7" name="Picture 6">
            <a:extLst>
              <a:ext uri="{FF2B5EF4-FFF2-40B4-BE49-F238E27FC236}">
                <a16:creationId xmlns:a16="http://schemas.microsoft.com/office/drawing/2014/main" id="{0334A7BA-9D6E-5BB7-4359-AFF9F9325CA5}"/>
              </a:ext>
            </a:extLst>
          </p:cNvPr>
          <p:cNvPicPr>
            <a:picLocks noChangeAspect="1"/>
          </p:cNvPicPr>
          <p:nvPr/>
        </p:nvPicPr>
        <p:blipFill>
          <a:blip r:embed="rId4"/>
          <a:stretch>
            <a:fillRect/>
          </a:stretch>
        </p:blipFill>
        <p:spPr>
          <a:xfrm>
            <a:off x="6661512" y="1647468"/>
            <a:ext cx="3672659" cy="2607805"/>
          </a:xfrm>
          <a:prstGeom prst="rect">
            <a:avLst/>
          </a:prstGeom>
        </p:spPr>
      </p:pic>
      <p:pic>
        <p:nvPicPr>
          <p:cNvPr id="8" name="Picture 7">
            <a:extLst>
              <a:ext uri="{FF2B5EF4-FFF2-40B4-BE49-F238E27FC236}">
                <a16:creationId xmlns:a16="http://schemas.microsoft.com/office/drawing/2014/main" id="{4DF52B3C-547B-B138-6390-484A0D01A421}"/>
              </a:ext>
            </a:extLst>
          </p:cNvPr>
          <p:cNvPicPr>
            <a:picLocks noChangeAspect="1"/>
          </p:cNvPicPr>
          <p:nvPr/>
        </p:nvPicPr>
        <p:blipFill>
          <a:blip r:embed="rId5"/>
          <a:stretch>
            <a:fillRect/>
          </a:stretch>
        </p:blipFill>
        <p:spPr>
          <a:xfrm>
            <a:off x="1298743" y="4255273"/>
            <a:ext cx="3727119" cy="2542699"/>
          </a:xfrm>
          <a:prstGeom prst="rect">
            <a:avLst/>
          </a:prstGeom>
        </p:spPr>
      </p:pic>
      <p:sp>
        <p:nvSpPr>
          <p:cNvPr id="11" name="Content Placeholder 2">
            <a:extLst>
              <a:ext uri="{FF2B5EF4-FFF2-40B4-BE49-F238E27FC236}">
                <a16:creationId xmlns:a16="http://schemas.microsoft.com/office/drawing/2014/main" id="{F90DD25C-7095-E1BD-9F7B-CADEE0BD7BC8}"/>
              </a:ext>
            </a:extLst>
          </p:cNvPr>
          <p:cNvSpPr txBox="1">
            <a:spLocks/>
          </p:cNvSpPr>
          <p:nvPr/>
        </p:nvSpPr>
        <p:spPr>
          <a:xfrm>
            <a:off x="361313" y="1419303"/>
            <a:ext cx="4634066" cy="493510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700" dirty="0">
              <a:highlight>
                <a:srgbClr val="FFFFFF"/>
              </a:highlight>
              <a:latin typeface="system-ui"/>
            </a:endParaRPr>
          </a:p>
        </p:txBody>
      </p:sp>
      <p:sp>
        <p:nvSpPr>
          <p:cNvPr id="4" name="TextBox 3">
            <a:extLst>
              <a:ext uri="{FF2B5EF4-FFF2-40B4-BE49-F238E27FC236}">
                <a16:creationId xmlns:a16="http://schemas.microsoft.com/office/drawing/2014/main" id="{FFE4A0F9-BBDA-E8F6-A1E4-8AB01A408562}"/>
              </a:ext>
            </a:extLst>
          </p:cNvPr>
          <p:cNvSpPr txBox="1"/>
          <p:nvPr/>
        </p:nvSpPr>
        <p:spPr>
          <a:xfrm>
            <a:off x="6661512" y="4687167"/>
            <a:ext cx="4173130" cy="1384995"/>
          </a:xfrm>
          <a:prstGeom prst="rect">
            <a:avLst/>
          </a:prstGeom>
          <a:noFill/>
        </p:spPr>
        <p:txBody>
          <a:bodyPr wrap="square">
            <a:spAutoFit/>
          </a:bodyPr>
          <a:lstStyle/>
          <a:p>
            <a:pPr marL="0" indent="0" algn="l">
              <a:buNone/>
            </a:pPr>
            <a:r>
              <a:rPr lang="en-US" sz="1400" b="0" i="0" dirty="0">
                <a:effectLst/>
                <a:highlight>
                  <a:srgbClr val="FFFFFF"/>
                </a:highlight>
                <a:latin typeface="Times New Roman" panose="02020603050405020304" pitchFamily="18" charset="0"/>
                <a:cs typeface="Times New Roman" panose="02020603050405020304" pitchFamily="18" charset="0"/>
              </a:rPr>
              <a:t>Based on all metrics:</a:t>
            </a:r>
          </a:p>
          <a:p>
            <a:pPr marL="0" indent="0" algn="l">
              <a:buNone/>
            </a:pPr>
            <a:endParaRPr lang="en-US" sz="1400" b="0" i="0" dirty="0">
              <a:effectLst/>
              <a:highlight>
                <a:srgbClr val="FFFFFF"/>
              </a:highlight>
              <a:latin typeface="Times New Roman" panose="02020603050405020304" pitchFamily="18" charset="0"/>
              <a:cs typeface="Times New Roman" panose="02020603050405020304" pitchFamily="18" charset="0"/>
            </a:endParaRPr>
          </a:p>
          <a:p>
            <a:pPr algn="l"/>
            <a:r>
              <a:rPr lang="en-US" sz="1400" b="1" i="0" dirty="0">
                <a:effectLst/>
                <a:highlight>
                  <a:srgbClr val="FFFFFF"/>
                </a:highlight>
                <a:latin typeface="Times New Roman" panose="02020603050405020304" pitchFamily="18" charset="0"/>
                <a:cs typeface="Times New Roman" panose="02020603050405020304" pitchFamily="18" charset="0"/>
              </a:rPr>
              <a:t>Best Overall Configuration</a:t>
            </a:r>
            <a:r>
              <a:rPr lang="en-US" sz="1400" b="0" i="0" dirty="0">
                <a:effectLst/>
                <a:highlight>
                  <a:srgbClr val="FFFFFF"/>
                </a:highlight>
                <a:latin typeface="Times New Roman" panose="02020603050405020304" pitchFamily="18" charset="0"/>
                <a:cs typeface="Times New Roman" panose="02020603050405020304" pitchFamily="18" charset="0"/>
              </a:rPr>
              <a:t>: 4 GPUs with batch size 64 offers optimal balance of speed (3.66× speedup) while maintaining high parallel efficiency (91.5%) and the best accuracy (93.25%)</a:t>
            </a:r>
          </a:p>
        </p:txBody>
      </p:sp>
    </p:spTree>
    <p:extLst>
      <p:ext uri="{BB962C8B-B14F-4D97-AF65-F5344CB8AC3E}">
        <p14:creationId xmlns:p14="http://schemas.microsoft.com/office/powerpoint/2010/main" val="34357492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1C220C-3966-872E-383D-81FCCBCA36DC}"/>
              </a:ext>
            </a:extLst>
          </p:cNvPr>
          <p:cNvSpPr>
            <a:spLocks noGrp="1"/>
          </p:cNvSpPr>
          <p:nvPr>
            <p:ph type="title"/>
          </p:nvPr>
        </p:nvSpPr>
        <p:spPr/>
        <p:txBody>
          <a:bodyPr>
            <a:normAutofit/>
          </a:bodyPr>
          <a:lstStyle/>
          <a:p>
            <a:r>
              <a:rPr lang="en-US" sz="4000" b="1" i="0" dirty="0">
                <a:effectLst/>
                <a:highlight>
                  <a:srgbClr val="FFFFFF"/>
                </a:highlight>
                <a:latin typeface="Times New Roman" panose="02020603050405020304" pitchFamily="18" charset="0"/>
                <a:cs typeface="Times New Roman" panose="02020603050405020304" pitchFamily="18" charset="0"/>
              </a:rPr>
              <a:t>Training Time Reduction (DDP) </a:t>
            </a:r>
            <a:endParaRPr lang="en-US" sz="40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42F4D285-82CB-C109-E77A-6FFE567ABEE3}"/>
              </a:ext>
            </a:extLst>
          </p:cNvPr>
          <p:cNvSpPr>
            <a:spLocks noGrp="1"/>
          </p:cNvSpPr>
          <p:nvPr>
            <p:ph idx="1"/>
          </p:nvPr>
        </p:nvSpPr>
        <p:spPr>
          <a:xfrm>
            <a:off x="1309915" y="2992637"/>
            <a:ext cx="3690257" cy="2499632"/>
          </a:xfrm>
        </p:spPr>
        <p:txBody>
          <a:bodyPr>
            <a:normAutofit/>
          </a:bodyPr>
          <a:lstStyle/>
          <a:p>
            <a:pPr marL="0" indent="0" algn="l">
              <a:buNone/>
            </a:pPr>
            <a:r>
              <a:rPr lang="en-US" sz="1400" b="1" i="0" dirty="0">
                <a:effectLst/>
                <a:highlight>
                  <a:srgbClr val="FFFFFF"/>
                </a:highlight>
                <a:latin typeface="Times New Roman" panose="02020603050405020304" pitchFamily="18" charset="0"/>
                <a:cs typeface="Times New Roman" panose="02020603050405020304" pitchFamily="18" charset="0"/>
              </a:rPr>
              <a:t>Substantial Time Savings</a:t>
            </a:r>
            <a:r>
              <a:rPr lang="en-US" sz="1400" b="0" i="0" dirty="0">
                <a:effectLst/>
                <a:highlight>
                  <a:srgbClr val="FFFFFF"/>
                </a:highlight>
                <a:latin typeface="Times New Roman" panose="02020603050405020304" pitchFamily="18" charset="0"/>
                <a:cs typeface="Times New Roman" panose="02020603050405020304" pitchFamily="18" charset="0"/>
              </a:rPr>
              <a:t>:</a:t>
            </a:r>
          </a:p>
          <a:p>
            <a:pPr marL="742950" lvl="1" indent="-285750" algn="l">
              <a:buFont typeface="+mj-lt"/>
              <a:buAutoNum type="arabicPeriod"/>
            </a:pPr>
            <a:r>
              <a:rPr lang="en-US" sz="1400" b="0" i="0" dirty="0">
                <a:effectLst/>
                <a:highlight>
                  <a:srgbClr val="FFFFFF"/>
                </a:highlight>
                <a:latin typeface="Times New Roman" panose="02020603050405020304" pitchFamily="18" charset="0"/>
                <a:cs typeface="Times New Roman" panose="02020603050405020304" pitchFamily="18" charset="0"/>
              </a:rPr>
              <a:t>With 2 GPUs: Training time is reduced by 45-49% across batch sizes</a:t>
            </a:r>
          </a:p>
          <a:p>
            <a:pPr marL="742950" lvl="1" indent="-285750" algn="l">
              <a:buFont typeface="+mj-lt"/>
              <a:buAutoNum type="arabicPeriod"/>
            </a:pPr>
            <a:r>
              <a:rPr lang="en-US" sz="1400" b="0" i="0" dirty="0">
                <a:effectLst/>
                <a:highlight>
                  <a:srgbClr val="FFFFFF"/>
                </a:highlight>
                <a:latin typeface="Times New Roman" panose="02020603050405020304" pitchFamily="18" charset="0"/>
                <a:cs typeface="Times New Roman" panose="02020603050405020304" pitchFamily="18" charset="0"/>
              </a:rPr>
              <a:t>With 3 GPUs: Training time is reduced by 60-65%</a:t>
            </a:r>
          </a:p>
          <a:p>
            <a:pPr marL="742950" lvl="1" indent="-285750" algn="l">
              <a:buFont typeface="+mj-lt"/>
              <a:buAutoNum type="arabicPeriod"/>
            </a:pPr>
            <a:r>
              <a:rPr lang="en-US" sz="1400" b="0" i="0" dirty="0">
                <a:effectLst/>
                <a:highlight>
                  <a:srgbClr val="FFFFFF"/>
                </a:highlight>
                <a:latin typeface="Times New Roman" panose="02020603050405020304" pitchFamily="18" charset="0"/>
                <a:cs typeface="Times New Roman" panose="02020603050405020304" pitchFamily="18" charset="0"/>
              </a:rPr>
              <a:t>With 4 GPUs: Training time is reduced by 70-72%</a:t>
            </a:r>
          </a:p>
          <a:p>
            <a:pPr marL="0" indent="0" algn="l">
              <a:buNone/>
            </a:pPr>
            <a:endParaRPr lang="en-US" sz="1400" b="0" i="0" dirty="0">
              <a:effectLst/>
              <a:highlight>
                <a:srgbClr val="FFFFFF"/>
              </a:highlight>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5E1EF41B-8720-A3E9-1529-B3860A730FF5}"/>
              </a:ext>
            </a:extLst>
          </p:cNvPr>
          <p:cNvPicPr>
            <a:picLocks noChangeAspect="1"/>
          </p:cNvPicPr>
          <p:nvPr/>
        </p:nvPicPr>
        <p:blipFill>
          <a:blip r:embed="rId3"/>
          <a:stretch>
            <a:fillRect/>
          </a:stretch>
        </p:blipFill>
        <p:spPr>
          <a:xfrm>
            <a:off x="5962273" y="2173007"/>
            <a:ext cx="6135054" cy="4138893"/>
          </a:xfrm>
          <a:prstGeom prst="rect">
            <a:avLst/>
          </a:prstGeom>
        </p:spPr>
      </p:pic>
    </p:spTree>
    <p:extLst>
      <p:ext uri="{BB962C8B-B14F-4D97-AF65-F5344CB8AC3E}">
        <p14:creationId xmlns:p14="http://schemas.microsoft.com/office/powerpoint/2010/main" val="27835641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63F979-C8E8-1E9D-70FD-72CE62BE5F1E}"/>
              </a:ext>
            </a:extLst>
          </p:cNvPr>
          <p:cNvSpPr>
            <a:spLocks noGrp="1"/>
          </p:cNvSpPr>
          <p:nvPr>
            <p:ph type="title"/>
          </p:nvPr>
        </p:nvSpPr>
        <p:spPr>
          <a:xfrm>
            <a:off x="838200" y="239476"/>
            <a:ext cx="10515600" cy="1325563"/>
          </a:xfrm>
        </p:spPr>
        <p:txBody>
          <a:bodyPr>
            <a:normAutofit/>
          </a:bodyPr>
          <a:lstStyle/>
          <a:p>
            <a:r>
              <a:rPr lang="en-US" sz="4000" b="1" dirty="0">
                <a:effectLst/>
                <a:highlight>
                  <a:srgbClr val="FFFFFF"/>
                </a:highlight>
                <a:latin typeface="Times New Roman" panose="02020603050405020304" pitchFamily="18" charset="0"/>
                <a:cs typeface="Times New Roman" panose="02020603050405020304" pitchFamily="18" charset="0"/>
              </a:rPr>
              <a:t>GPU Memory Usage (DDP) </a:t>
            </a:r>
            <a:endParaRPr lang="en-US" sz="40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DE3A7BB0-DA6F-85BC-70F8-25D5B669CB06}"/>
              </a:ext>
            </a:extLst>
          </p:cNvPr>
          <p:cNvSpPr>
            <a:spLocks noGrp="1"/>
          </p:cNvSpPr>
          <p:nvPr>
            <p:ph idx="1"/>
          </p:nvPr>
        </p:nvSpPr>
        <p:spPr>
          <a:xfrm>
            <a:off x="838200" y="1825625"/>
            <a:ext cx="4916055" cy="4351338"/>
          </a:xfrm>
        </p:spPr>
        <p:txBody>
          <a:bodyPr>
            <a:normAutofit/>
          </a:bodyPr>
          <a:lstStyle/>
          <a:p>
            <a:pPr marL="742950" lvl="1" indent="-285750" algn="l">
              <a:buFont typeface="+mj-lt"/>
              <a:buAutoNum type="arabicPeriod"/>
            </a:pPr>
            <a:endParaRPr lang="en-US" b="0" i="0" dirty="0">
              <a:effectLst/>
              <a:highlight>
                <a:srgbClr val="FFFFFF"/>
              </a:highlight>
              <a:latin typeface="system-ui"/>
            </a:endParaRPr>
          </a:p>
          <a:p>
            <a:endParaRPr lang="en-US" dirty="0"/>
          </a:p>
        </p:txBody>
      </p:sp>
      <p:pic>
        <p:nvPicPr>
          <p:cNvPr id="4" name="Picture 3">
            <a:extLst>
              <a:ext uri="{FF2B5EF4-FFF2-40B4-BE49-F238E27FC236}">
                <a16:creationId xmlns:a16="http://schemas.microsoft.com/office/drawing/2014/main" id="{049690D8-B799-09D2-F231-5EC16BC51C2A}"/>
              </a:ext>
            </a:extLst>
          </p:cNvPr>
          <p:cNvPicPr>
            <a:picLocks noChangeAspect="1"/>
          </p:cNvPicPr>
          <p:nvPr/>
        </p:nvPicPr>
        <p:blipFill>
          <a:blip r:embed="rId3"/>
          <a:stretch>
            <a:fillRect/>
          </a:stretch>
        </p:blipFill>
        <p:spPr>
          <a:xfrm>
            <a:off x="6772325" y="1825625"/>
            <a:ext cx="5182608" cy="3468813"/>
          </a:xfrm>
          <a:prstGeom prst="rect">
            <a:avLst/>
          </a:prstGeom>
        </p:spPr>
      </p:pic>
      <p:pic>
        <p:nvPicPr>
          <p:cNvPr id="5" name="Picture 4">
            <a:extLst>
              <a:ext uri="{FF2B5EF4-FFF2-40B4-BE49-F238E27FC236}">
                <a16:creationId xmlns:a16="http://schemas.microsoft.com/office/drawing/2014/main" id="{5DE25091-12B5-5756-6658-C8F57ABB345E}"/>
              </a:ext>
            </a:extLst>
          </p:cNvPr>
          <p:cNvPicPr>
            <a:picLocks noChangeAspect="1"/>
          </p:cNvPicPr>
          <p:nvPr/>
        </p:nvPicPr>
        <p:blipFill>
          <a:blip r:embed="rId4"/>
          <a:stretch>
            <a:fillRect/>
          </a:stretch>
        </p:blipFill>
        <p:spPr>
          <a:xfrm>
            <a:off x="643597" y="2119408"/>
            <a:ext cx="6035964" cy="2896158"/>
          </a:xfrm>
          <a:prstGeom prst="rect">
            <a:avLst/>
          </a:prstGeom>
        </p:spPr>
      </p:pic>
    </p:spTree>
    <p:extLst>
      <p:ext uri="{BB962C8B-B14F-4D97-AF65-F5344CB8AC3E}">
        <p14:creationId xmlns:p14="http://schemas.microsoft.com/office/powerpoint/2010/main" val="29800186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B50BAC-E6D4-E61F-C03C-07D028421CFA}"/>
              </a:ext>
            </a:extLst>
          </p:cNvPr>
          <p:cNvSpPr>
            <a:spLocks noGrp="1"/>
          </p:cNvSpPr>
          <p:nvPr>
            <p:ph type="title"/>
          </p:nvPr>
        </p:nvSpPr>
        <p:spPr>
          <a:xfrm>
            <a:off x="838200" y="365125"/>
            <a:ext cx="10518422" cy="1325563"/>
          </a:xfrm>
        </p:spPr>
        <p:txBody>
          <a:bodyPr>
            <a:normAutofit/>
          </a:bodyPr>
          <a:lstStyle/>
          <a:p>
            <a:pPr algn="l"/>
            <a:r>
              <a:rPr lang="en-US" sz="4000" b="1" i="0" dirty="0">
                <a:effectLst/>
                <a:highlight>
                  <a:srgbClr val="FFFFFF"/>
                </a:highlight>
                <a:latin typeface="Times New Roman" panose="02020603050405020304" pitchFamily="18" charset="0"/>
                <a:cs typeface="Times New Roman" panose="02020603050405020304" pitchFamily="18" charset="0"/>
              </a:rPr>
              <a:t>Throughput Analysis in Distributed Training (DDP) </a:t>
            </a:r>
          </a:p>
        </p:txBody>
      </p:sp>
      <p:pic>
        <p:nvPicPr>
          <p:cNvPr id="4" name="Picture 3">
            <a:extLst>
              <a:ext uri="{FF2B5EF4-FFF2-40B4-BE49-F238E27FC236}">
                <a16:creationId xmlns:a16="http://schemas.microsoft.com/office/drawing/2014/main" id="{F6896D20-157C-8396-E0FA-DE72F9D9AB28}"/>
              </a:ext>
            </a:extLst>
          </p:cNvPr>
          <p:cNvPicPr>
            <a:picLocks noChangeAspect="1"/>
          </p:cNvPicPr>
          <p:nvPr/>
        </p:nvPicPr>
        <p:blipFill>
          <a:blip r:embed="rId3"/>
          <a:stretch>
            <a:fillRect/>
          </a:stretch>
        </p:blipFill>
        <p:spPr>
          <a:xfrm>
            <a:off x="5541364" y="2284119"/>
            <a:ext cx="5369858" cy="3770861"/>
          </a:xfrm>
          <a:prstGeom prst="rect">
            <a:avLst/>
          </a:prstGeom>
        </p:spPr>
      </p:pic>
      <p:pic>
        <p:nvPicPr>
          <p:cNvPr id="5" name="Picture 4">
            <a:extLst>
              <a:ext uri="{FF2B5EF4-FFF2-40B4-BE49-F238E27FC236}">
                <a16:creationId xmlns:a16="http://schemas.microsoft.com/office/drawing/2014/main" id="{2E49003B-619B-9D2C-C4A3-F28BC2BC820C}"/>
              </a:ext>
            </a:extLst>
          </p:cNvPr>
          <p:cNvPicPr>
            <a:picLocks noChangeAspect="1"/>
          </p:cNvPicPr>
          <p:nvPr/>
        </p:nvPicPr>
        <p:blipFill>
          <a:blip r:embed="rId4"/>
          <a:stretch>
            <a:fillRect/>
          </a:stretch>
        </p:blipFill>
        <p:spPr>
          <a:xfrm>
            <a:off x="1636889" y="2185537"/>
            <a:ext cx="2707893" cy="3650819"/>
          </a:xfrm>
          <a:prstGeom prst="rect">
            <a:avLst/>
          </a:prstGeom>
        </p:spPr>
      </p:pic>
    </p:spTree>
    <p:extLst>
      <p:ext uri="{BB962C8B-B14F-4D97-AF65-F5344CB8AC3E}">
        <p14:creationId xmlns:p14="http://schemas.microsoft.com/office/powerpoint/2010/main" val="913932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560FDF-7D7D-1B73-5C5B-7E5B2565BBF0}"/>
              </a:ext>
            </a:extLst>
          </p:cNvPr>
          <p:cNvSpPr>
            <a:spLocks noGrp="1"/>
          </p:cNvSpPr>
          <p:nvPr>
            <p:ph type="title"/>
          </p:nvPr>
        </p:nvSpPr>
        <p:spPr/>
        <p:txBody>
          <a:bodyPr>
            <a:normAutofit/>
          </a:bodyPr>
          <a:lstStyle/>
          <a:p>
            <a:r>
              <a:rPr lang="en-US" sz="4000" b="1" dirty="0">
                <a:highlight>
                  <a:srgbClr val="FFFFFF"/>
                </a:highlight>
                <a:latin typeface="Times New Roman" panose="02020603050405020304" pitchFamily="18" charset="0"/>
                <a:cs typeface="Times New Roman" panose="02020603050405020304" pitchFamily="18" charset="0"/>
              </a:rPr>
              <a:t>T</a:t>
            </a:r>
            <a:r>
              <a:rPr lang="en-US" sz="4000" b="1" i="0" dirty="0">
                <a:effectLst/>
                <a:highlight>
                  <a:srgbClr val="FFFFFF"/>
                </a:highlight>
                <a:latin typeface="Times New Roman" panose="02020603050405020304" pitchFamily="18" charset="0"/>
                <a:cs typeface="Times New Roman" panose="02020603050405020304" pitchFamily="18" charset="0"/>
              </a:rPr>
              <a:t>he Optimal Training Configuration (DDP) </a:t>
            </a:r>
            <a:endParaRPr lang="en-US" sz="40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90A0C320-6F67-F544-ABA1-7847CDA2F9F7}"/>
              </a:ext>
            </a:extLst>
          </p:cNvPr>
          <p:cNvSpPr>
            <a:spLocks noGrp="1"/>
          </p:cNvSpPr>
          <p:nvPr>
            <p:ph idx="1"/>
          </p:nvPr>
        </p:nvSpPr>
        <p:spPr>
          <a:xfrm>
            <a:off x="907473" y="1819564"/>
            <a:ext cx="10163298" cy="4673311"/>
          </a:xfrm>
        </p:spPr>
        <p:txBody>
          <a:bodyPr>
            <a:noAutofit/>
          </a:bodyPr>
          <a:lstStyle/>
          <a:p>
            <a:pPr algn="l">
              <a:buFont typeface="Arial" panose="020B0604020202020204" pitchFamily="34" charset="0"/>
              <a:buChar char="•"/>
            </a:pPr>
            <a:r>
              <a:rPr lang="en-US" sz="1400" b="1" i="0" dirty="0">
                <a:effectLst/>
                <a:highlight>
                  <a:srgbClr val="FFFFFF"/>
                </a:highlight>
                <a:latin typeface="Times New Roman" panose="02020603050405020304" pitchFamily="18" charset="0"/>
                <a:cs typeface="Times New Roman" panose="02020603050405020304" pitchFamily="18" charset="0"/>
              </a:rPr>
              <a:t>GPU Count: 1, Batch Size: 64</a:t>
            </a:r>
            <a:r>
              <a:rPr lang="en-US" sz="1400" b="0" i="0" dirty="0">
                <a:effectLst/>
                <a:highlight>
                  <a:srgbClr val="FFFFFF"/>
                </a:highlight>
                <a:latin typeface="Times New Roman" panose="02020603050405020304" pitchFamily="18" charset="0"/>
                <a:cs typeface="Times New Roman" panose="02020603050405020304" pitchFamily="18" charset="0"/>
              </a:rPr>
              <a:t> (single GPU with modest batch size)</a:t>
            </a:r>
          </a:p>
          <a:p>
            <a:pPr algn="l">
              <a:buFont typeface="Arial" panose="020B0604020202020204" pitchFamily="34" charset="0"/>
              <a:buChar char="•"/>
            </a:pPr>
            <a:r>
              <a:rPr lang="en-US" sz="1400" b="1" i="0" dirty="0">
                <a:effectLst/>
                <a:highlight>
                  <a:srgbClr val="FFFFFF"/>
                </a:highlight>
                <a:latin typeface="Times New Roman" panose="02020603050405020304" pitchFamily="18" charset="0"/>
                <a:cs typeface="Times New Roman" panose="02020603050405020304" pitchFamily="18" charset="0"/>
              </a:rPr>
              <a:t>Best Epoch: 11</a:t>
            </a:r>
            <a:endParaRPr lang="en-US" sz="1400" b="0" i="0" dirty="0">
              <a:effectLst/>
              <a:highlight>
                <a:srgbClr val="FFFFFF"/>
              </a:highlight>
              <a:latin typeface="Times New Roman" panose="02020603050405020304" pitchFamily="18" charset="0"/>
              <a:cs typeface="Times New Roman" panose="02020603050405020304" pitchFamily="18" charset="0"/>
            </a:endParaRPr>
          </a:p>
          <a:p>
            <a:pPr algn="l">
              <a:buFont typeface="Arial" panose="020B0604020202020204" pitchFamily="34" charset="0"/>
              <a:buChar char="•"/>
            </a:pPr>
            <a:r>
              <a:rPr lang="en-US" sz="1400" b="0" i="0" dirty="0">
                <a:effectLst/>
                <a:highlight>
                  <a:srgbClr val="FFFFFF"/>
                </a:highlight>
                <a:latin typeface="Times New Roman" panose="02020603050405020304" pitchFamily="18" charset="0"/>
                <a:cs typeface="Times New Roman" panose="02020603050405020304" pitchFamily="18" charset="0"/>
              </a:rPr>
              <a:t>Excellent accuracy across all datasets (train: 0.9549, validation: 0.9342, test: 0.9320)</a:t>
            </a:r>
          </a:p>
          <a:p>
            <a:pPr algn="l">
              <a:buFont typeface="Arial" panose="020B0604020202020204" pitchFamily="34" charset="0"/>
              <a:buChar char="•"/>
            </a:pPr>
            <a:r>
              <a:rPr lang="en-US" sz="1400" b="0" i="0" dirty="0">
                <a:effectLst/>
                <a:highlight>
                  <a:srgbClr val="FFFFFF"/>
                </a:highlight>
                <a:latin typeface="Times New Roman" panose="02020603050405020304" pitchFamily="18" charset="0"/>
                <a:cs typeface="Times New Roman" panose="02020603050405020304" pitchFamily="18" charset="0"/>
              </a:rPr>
              <a:t>Low loss values (train: 0.1252, validation: 0.2411)</a:t>
            </a:r>
          </a:p>
          <a:p>
            <a:pPr marL="0" indent="0" algn="l">
              <a:buNone/>
            </a:pPr>
            <a:r>
              <a:rPr lang="en-US" sz="1400" dirty="0">
                <a:highlight>
                  <a:srgbClr val="FFFFFF"/>
                </a:highlight>
                <a:latin typeface="Times New Roman" panose="02020603050405020304" pitchFamily="18" charset="0"/>
                <a:cs typeface="Times New Roman" panose="02020603050405020304" pitchFamily="18" charset="0"/>
              </a:rPr>
              <a:t>A</a:t>
            </a:r>
            <a:r>
              <a:rPr lang="en-US" sz="1400" b="0" i="0" dirty="0">
                <a:effectLst/>
                <a:highlight>
                  <a:srgbClr val="FFFFFF"/>
                </a:highlight>
                <a:latin typeface="Times New Roman" panose="02020603050405020304" pitchFamily="18" charset="0"/>
                <a:cs typeface="Times New Roman" panose="02020603050405020304" pitchFamily="18" charset="0"/>
              </a:rPr>
              <a:t> single GPU with a smaller batch size outperformed configurations with multiple GPUs and larger batches. This demonstrates that distributed training with larger batches doesn't always yield the best model quality, even though it might train faster.</a:t>
            </a:r>
          </a:p>
          <a:p>
            <a:pPr marL="0" indent="0">
              <a:buNone/>
            </a:pPr>
            <a:endParaRPr lang="en-US" sz="1400" dirty="0">
              <a:highlight>
                <a:srgbClr val="FFFFFF"/>
              </a:highlight>
              <a:latin typeface="Times New Roman" panose="02020603050405020304" pitchFamily="18" charset="0"/>
              <a:cs typeface="Times New Roman" panose="02020603050405020304" pitchFamily="18" charset="0"/>
            </a:endParaRPr>
          </a:p>
          <a:p>
            <a:pPr marL="0" indent="0">
              <a:buNone/>
            </a:pPr>
            <a:r>
              <a:rPr lang="en-US" sz="1400" b="1" dirty="0">
                <a:highlight>
                  <a:srgbClr val="FFFFFF"/>
                </a:highlight>
                <a:latin typeface="Times New Roman" panose="02020603050405020304" pitchFamily="18" charset="0"/>
                <a:cs typeface="Times New Roman" panose="02020603050405020304" pitchFamily="18" charset="0"/>
              </a:rPr>
              <a:t>T</a:t>
            </a:r>
            <a:r>
              <a:rPr lang="en-US" sz="1400" b="1" i="0" dirty="0">
                <a:effectLst/>
                <a:highlight>
                  <a:srgbClr val="FFFFFF"/>
                </a:highlight>
                <a:latin typeface="Times New Roman" panose="02020603050405020304" pitchFamily="18" charset="0"/>
                <a:cs typeface="Times New Roman" panose="02020603050405020304" pitchFamily="18" charset="0"/>
              </a:rPr>
              <a:t>he Best Configuration Based on Highest Test Accuracy and Lowest Total Training Time</a:t>
            </a:r>
          </a:p>
          <a:p>
            <a:pPr marL="0" indent="0" algn="l">
              <a:buNone/>
            </a:pPr>
            <a:r>
              <a:rPr lang="en-US" sz="1400" b="0" i="0" dirty="0">
                <a:effectLst/>
                <a:highlight>
                  <a:srgbClr val="FFFFFF"/>
                </a:highlight>
                <a:latin typeface="Times New Roman" panose="02020603050405020304" pitchFamily="18" charset="0"/>
                <a:cs typeface="Times New Roman" panose="02020603050405020304" pitchFamily="18" charset="0"/>
              </a:rPr>
              <a:t>Based on this balanced metric, the best configuration is:</a:t>
            </a:r>
          </a:p>
          <a:p>
            <a:pPr algn="l">
              <a:buFont typeface="Arial" panose="020B0604020202020204" pitchFamily="34" charset="0"/>
              <a:buChar char="•"/>
            </a:pPr>
            <a:r>
              <a:rPr lang="en-US" sz="1400" b="1" i="0" dirty="0">
                <a:effectLst/>
                <a:highlight>
                  <a:srgbClr val="FFFFFF"/>
                </a:highlight>
                <a:latin typeface="Times New Roman" panose="02020603050405020304" pitchFamily="18" charset="0"/>
                <a:cs typeface="Times New Roman" panose="02020603050405020304" pitchFamily="18" charset="0"/>
              </a:rPr>
              <a:t>GPU Count: 4, Batch Size: 512</a:t>
            </a:r>
            <a:endParaRPr lang="en-US" sz="1400" b="0" i="0" dirty="0">
              <a:effectLst/>
              <a:highlight>
                <a:srgbClr val="FFFFFF"/>
              </a:highlight>
              <a:latin typeface="Times New Roman" panose="02020603050405020304" pitchFamily="18" charset="0"/>
              <a:cs typeface="Times New Roman" panose="02020603050405020304" pitchFamily="18" charset="0"/>
            </a:endParaRPr>
          </a:p>
          <a:p>
            <a:pPr algn="l">
              <a:buFont typeface="Arial" panose="020B0604020202020204" pitchFamily="34" charset="0"/>
              <a:buChar char="•"/>
            </a:pPr>
            <a:r>
              <a:rPr lang="en-US" sz="1400" b="1" i="0" dirty="0">
                <a:effectLst/>
                <a:highlight>
                  <a:srgbClr val="FFFFFF"/>
                </a:highlight>
                <a:latin typeface="Times New Roman" panose="02020603050405020304" pitchFamily="18" charset="0"/>
                <a:cs typeface="Times New Roman" panose="02020603050405020304" pitchFamily="18" charset="0"/>
              </a:rPr>
              <a:t>Training Time: 29.32 seconds</a:t>
            </a:r>
            <a:r>
              <a:rPr lang="en-US" sz="1400" b="0" i="0" dirty="0">
                <a:effectLst/>
                <a:highlight>
                  <a:srgbClr val="FFFFFF"/>
                </a:highlight>
                <a:latin typeface="Times New Roman" panose="02020603050405020304" pitchFamily="18" charset="0"/>
                <a:cs typeface="Times New Roman" panose="02020603050405020304" pitchFamily="18" charset="0"/>
              </a:rPr>
              <a:t> (5.7× faster than single-GPU baseline)</a:t>
            </a:r>
          </a:p>
          <a:p>
            <a:pPr algn="l">
              <a:buFont typeface="Arial" panose="020B0604020202020204" pitchFamily="34" charset="0"/>
              <a:buChar char="•"/>
            </a:pPr>
            <a:r>
              <a:rPr lang="en-US" sz="1400" b="1" i="0" dirty="0">
                <a:effectLst/>
                <a:highlight>
                  <a:srgbClr val="FFFFFF"/>
                </a:highlight>
                <a:latin typeface="Times New Roman" panose="02020603050405020304" pitchFamily="18" charset="0"/>
                <a:cs typeface="Times New Roman" panose="02020603050405020304" pitchFamily="18" charset="0"/>
              </a:rPr>
              <a:t>Test Accuracy: 91.91%</a:t>
            </a:r>
            <a:r>
              <a:rPr lang="en-US" sz="1400" b="0" i="0" dirty="0">
                <a:effectLst/>
                <a:highlight>
                  <a:srgbClr val="FFFFFF"/>
                </a:highlight>
                <a:latin typeface="Times New Roman" panose="02020603050405020304" pitchFamily="18" charset="0"/>
                <a:cs typeface="Times New Roman" panose="02020603050405020304" pitchFamily="18" charset="0"/>
              </a:rPr>
              <a:t> (only ~1.3% lower than the highest accuracy configuration)</a:t>
            </a:r>
          </a:p>
        </p:txBody>
      </p:sp>
    </p:spTree>
    <p:extLst>
      <p:ext uri="{BB962C8B-B14F-4D97-AF65-F5344CB8AC3E}">
        <p14:creationId xmlns:p14="http://schemas.microsoft.com/office/powerpoint/2010/main" val="15328415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4565EB-76FE-DA0F-AD30-BB7CFF3B3F14}"/>
              </a:ext>
            </a:extLst>
          </p:cNvPr>
          <p:cNvSpPr>
            <a:spLocks noGrp="1"/>
          </p:cNvSpPr>
          <p:nvPr>
            <p:ph type="title"/>
          </p:nvPr>
        </p:nvSpPr>
        <p:spPr/>
        <p:txBody>
          <a:bodyPr>
            <a:normAutofit/>
          </a:bodyPr>
          <a:lstStyle/>
          <a:p>
            <a:r>
              <a:rPr lang="en-US" sz="4000" b="1" dirty="0">
                <a:latin typeface="Times New Roman" panose="02020603050405020304" pitchFamily="18" charset="0"/>
                <a:cs typeface="Times New Roman" panose="02020603050405020304" pitchFamily="18" charset="0"/>
              </a:rPr>
              <a:t>Multi-GPU DDP + AMP(bfloat16)</a:t>
            </a:r>
          </a:p>
        </p:txBody>
      </p:sp>
      <p:sp>
        <p:nvSpPr>
          <p:cNvPr id="3" name="Content Placeholder 2">
            <a:extLst>
              <a:ext uri="{FF2B5EF4-FFF2-40B4-BE49-F238E27FC236}">
                <a16:creationId xmlns:a16="http://schemas.microsoft.com/office/drawing/2014/main" id="{338CDD15-0303-8211-3EB7-E8313C117C34}"/>
              </a:ext>
            </a:extLst>
          </p:cNvPr>
          <p:cNvSpPr>
            <a:spLocks noGrp="1"/>
          </p:cNvSpPr>
          <p:nvPr>
            <p:ph idx="1"/>
          </p:nvPr>
        </p:nvSpPr>
        <p:spPr>
          <a:xfrm>
            <a:off x="838200" y="1825625"/>
            <a:ext cx="4772377" cy="4067175"/>
          </a:xfrm>
        </p:spPr>
        <p:txBody>
          <a:bodyPr>
            <a:normAutofit fontScale="62500" lnSpcReduction="20000"/>
          </a:bodyPr>
          <a:lstStyle/>
          <a:p>
            <a:pPr marL="0" indent="0">
              <a:buNone/>
            </a:pPr>
            <a:r>
              <a:rPr lang="en-US" b="1" dirty="0"/>
              <a:t>Why use bfloat16 with AMP?</a:t>
            </a:r>
          </a:p>
          <a:p>
            <a:pPr marL="0" indent="0">
              <a:buNone/>
            </a:pPr>
            <a:r>
              <a:rPr lang="en-US" b="1" dirty="0"/>
              <a:t>bfloat16</a:t>
            </a:r>
            <a:r>
              <a:rPr lang="en-US" dirty="0"/>
              <a:t> (Brain Floating Point) has:</a:t>
            </a:r>
          </a:p>
          <a:p>
            <a:pPr>
              <a:buFont typeface="Arial" panose="020B0604020202020204" pitchFamily="34" charset="0"/>
              <a:buChar char="•"/>
            </a:pPr>
            <a:r>
              <a:rPr lang="en-US" dirty="0"/>
              <a:t>Same </a:t>
            </a:r>
            <a:r>
              <a:rPr lang="en-US" b="1" dirty="0"/>
              <a:t>exponent range</a:t>
            </a:r>
            <a:r>
              <a:rPr lang="en-US" dirty="0"/>
              <a:t> as FP32 (good for dynamic range)</a:t>
            </a:r>
          </a:p>
          <a:p>
            <a:pPr>
              <a:buFont typeface="Arial" panose="020B0604020202020204" pitchFamily="34" charset="0"/>
              <a:buChar char="•"/>
            </a:pPr>
            <a:r>
              <a:rPr lang="en-US" dirty="0"/>
              <a:t>Less precision (8 mantissa bits vs 23 in FP32)</a:t>
            </a:r>
          </a:p>
          <a:p>
            <a:pPr>
              <a:buFont typeface="Arial" panose="020B0604020202020204" pitchFamily="34" charset="0"/>
              <a:buChar char="•"/>
            </a:pPr>
            <a:r>
              <a:rPr lang="en-US" dirty="0"/>
              <a:t>Well-suited for </a:t>
            </a:r>
            <a:r>
              <a:rPr lang="en-US" b="1" dirty="0"/>
              <a:t>H100 GPU</a:t>
            </a:r>
            <a:r>
              <a:rPr lang="en-US" dirty="0"/>
              <a:t>: hardware-accelerated support</a:t>
            </a:r>
          </a:p>
          <a:p>
            <a:pPr marL="0" indent="0">
              <a:buNone/>
            </a:pPr>
            <a:r>
              <a:rPr lang="en-US" b="1" dirty="0"/>
              <a:t>Benefits Observed</a:t>
            </a:r>
          </a:p>
          <a:p>
            <a:pPr>
              <a:buFont typeface="Arial" panose="020B0604020202020204" pitchFamily="34" charset="0"/>
              <a:buChar char="•"/>
            </a:pPr>
            <a:r>
              <a:rPr lang="en-US" b="1" dirty="0"/>
              <a:t>Faster training</a:t>
            </a:r>
            <a:endParaRPr lang="en-US" dirty="0"/>
          </a:p>
          <a:p>
            <a:pPr>
              <a:buFont typeface="Arial" panose="020B0604020202020204" pitchFamily="34" charset="0"/>
              <a:buChar char="•"/>
            </a:pPr>
            <a:r>
              <a:rPr lang="en-US" b="1" dirty="0"/>
              <a:t>Higher GPU throughput</a:t>
            </a:r>
            <a:r>
              <a:rPr lang="en-US" dirty="0"/>
              <a:t> and </a:t>
            </a:r>
            <a:r>
              <a:rPr lang="en-US" b="1" dirty="0"/>
              <a:t>better resource utilization</a:t>
            </a:r>
            <a:endParaRPr lang="en-US" dirty="0"/>
          </a:p>
          <a:p>
            <a:pPr>
              <a:buFont typeface="Arial" panose="020B0604020202020204" pitchFamily="34" charset="0"/>
              <a:buChar char="•"/>
            </a:pPr>
            <a:r>
              <a:rPr lang="en-US" dirty="0"/>
              <a:t>Maintains accuracy comparable to full-precision training</a:t>
            </a:r>
          </a:p>
          <a:p>
            <a:endParaRPr lang="en-US" dirty="0"/>
          </a:p>
        </p:txBody>
      </p:sp>
      <p:pic>
        <p:nvPicPr>
          <p:cNvPr id="4" name="Picture 3">
            <a:extLst>
              <a:ext uri="{FF2B5EF4-FFF2-40B4-BE49-F238E27FC236}">
                <a16:creationId xmlns:a16="http://schemas.microsoft.com/office/drawing/2014/main" id="{2C1DDDC9-69F9-E576-A862-276B71081488}"/>
              </a:ext>
            </a:extLst>
          </p:cNvPr>
          <p:cNvPicPr>
            <a:picLocks noChangeAspect="1"/>
          </p:cNvPicPr>
          <p:nvPr/>
        </p:nvPicPr>
        <p:blipFill>
          <a:blip r:embed="rId3"/>
          <a:stretch>
            <a:fillRect/>
          </a:stretch>
        </p:blipFill>
        <p:spPr>
          <a:xfrm>
            <a:off x="5986190" y="2772217"/>
            <a:ext cx="5551056" cy="1713021"/>
          </a:xfrm>
          <a:prstGeom prst="rect">
            <a:avLst/>
          </a:prstGeom>
        </p:spPr>
      </p:pic>
    </p:spTree>
    <p:extLst>
      <p:ext uri="{BB962C8B-B14F-4D97-AF65-F5344CB8AC3E}">
        <p14:creationId xmlns:p14="http://schemas.microsoft.com/office/powerpoint/2010/main" val="18339963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8443E3-6EA3-364C-0B81-9E8FABB2F01A}"/>
              </a:ext>
            </a:extLst>
          </p:cNvPr>
          <p:cNvSpPr>
            <a:spLocks noGrp="1"/>
          </p:cNvSpPr>
          <p:nvPr>
            <p:ph type="title"/>
          </p:nvPr>
        </p:nvSpPr>
        <p:spPr/>
        <p:txBody>
          <a:bodyPr>
            <a:normAutofit/>
          </a:bodyPr>
          <a:lstStyle/>
          <a:p>
            <a:pPr algn="l"/>
            <a:r>
              <a:rPr lang="en-US" sz="4000" b="1" i="0" dirty="0" err="1">
                <a:effectLst/>
                <a:highlight>
                  <a:srgbClr val="FFFFFF"/>
                </a:highlight>
                <a:latin typeface="Times New Roman" panose="02020603050405020304" pitchFamily="18" charset="0"/>
                <a:cs typeface="Times New Roman" panose="02020603050405020304" pitchFamily="18" charset="0"/>
              </a:rPr>
              <a:t>Automic</a:t>
            </a:r>
            <a:r>
              <a:rPr lang="en-US" sz="4000" b="1" i="0" dirty="0">
                <a:effectLst/>
                <a:highlight>
                  <a:srgbClr val="FFFFFF"/>
                </a:highlight>
                <a:latin typeface="Times New Roman" panose="02020603050405020304" pitchFamily="18" charset="0"/>
                <a:cs typeface="Times New Roman" panose="02020603050405020304" pitchFamily="18" charset="0"/>
              </a:rPr>
              <a:t> Mixed Precision (AMP) bfloat16 Training Analysis</a:t>
            </a:r>
          </a:p>
        </p:txBody>
      </p:sp>
      <p:pic>
        <p:nvPicPr>
          <p:cNvPr id="6" name="Content Placeholder 5">
            <a:extLst>
              <a:ext uri="{FF2B5EF4-FFF2-40B4-BE49-F238E27FC236}">
                <a16:creationId xmlns:a16="http://schemas.microsoft.com/office/drawing/2014/main" id="{475EDED5-2A9F-A7E5-E059-6801F7C6EE09}"/>
              </a:ext>
            </a:extLst>
          </p:cNvPr>
          <p:cNvPicPr>
            <a:picLocks noGrp="1" noChangeAspect="1"/>
          </p:cNvPicPr>
          <p:nvPr>
            <p:ph idx="1"/>
          </p:nvPr>
        </p:nvPicPr>
        <p:blipFill>
          <a:blip r:embed="rId2"/>
          <a:stretch>
            <a:fillRect/>
          </a:stretch>
        </p:blipFill>
        <p:spPr>
          <a:xfrm>
            <a:off x="6562341" y="2576939"/>
            <a:ext cx="4854090" cy="3304592"/>
          </a:xfrm>
          <a:prstGeom prst="rect">
            <a:avLst/>
          </a:prstGeom>
        </p:spPr>
      </p:pic>
      <p:pic>
        <p:nvPicPr>
          <p:cNvPr id="5" name="Picture 4">
            <a:extLst>
              <a:ext uri="{FF2B5EF4-FFF2-40B4-BE49-F238E27FC236}">
                <a16:creationId xmlns:a16="http://schemas.microsoft.com/office/drawing/2014/main" id="{10598F24-2188-2818-D3A8-E9BBC430E04E}"/>
              </a:ext>
            </a:extLst>
          </p:cNvPr>
          <p:cNvPicPr>
            <a:picLocks noChangeAspect="1"/>
          </p:cNvPicPr>
          <p:nvPr/>
        </p:nvPicPr>
        <p:blipFill>
          <a:blip r:embed="rId3"/>
          <a:stretch>
            <a:fillRect/>
          </a:stretch>
        </p:blipFill>
        <p:spPr>
          <a:xfrm>
            <a:off x="1064490" y="2576939"/>
            <a:ext cx="4854090" cy="3232734"/>
          </a:xfrm>
          <a:prstGeom prst="rect">
            <a:avLst/>
          </a:prstGeom>
        </p:spPr>
      </p:pic>
      <p:sp>
        <p:nvSpPr>
          <p:cNvPr id="7" name="Content Placeholder 2">
            <a:extLst>
              <a:ext uri="{FF2B5EF4-FFF2-40B4-BE49-F238E27FC236}">
                <a16:creationId xmlns:a16="http://schemas.microsoft.com/office/drawing/2014/main" id="{1C60D1F8-6F30-EE9D-B5C7-8F62D2B24EA0}"/>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a:highlight>
                  <a:srgbClr val="FFFFFF"/>
                </a:highlight>
                <a:latin typeface="system-ui"/>
              </a:rPr>
              <a:t>Learning Curves by GPU Count and Batch Size</a:t>
            </a:r>
          </a:p>
          <a:p>
            <a:pPr marL="0" indent="0">
              <a:buFont typeface="Arial" panose="020B0604020202020204" pitchFamily="34" charset="0"/>
              <a:buNone/>
            </a:pPr>
            <a:br>
              <a:rPr lang="en-US" sz="1200">
                <a:highlight>
                  <a:srgbClr val="FFFFFF"/>
                </a:highlight>
                <a:latin typeface="system-ui"/>
              </a:rPr>
            </a:br>
            <a:r>
              <a:rPr lang="en-US" sz="1200">
                <a:highlight>
                  <a:srgbClr val="FFFFFF"/>
                </a:highlight>
                <a:latin typeface="system-ui"/>
              </a:rPr>
              <a:t>(Note: Plots for all set of configurations are available in analysis notebook)</a:t>
            </a:r>
            <a:endParaRPr lang="en-US" sz="1200" dirty="0">
              <a:highlight>
                <a:srgbClr val="FFFFFF"/>
              </a:highlight>
              <a:latin typeface="system-ui"/>
            </a:endParaRPr>
          </a:p>
        </p:txBody>
      </p:sp>
    </p:spTree>
    <p:extLst>
      <p:ext uri="{BB962C8B-B14F-4D97-AF65-F5344CB8AC3E}">
        <p14:creationId xmlns:p14="http://schemas.microsoft.com/office/powerpoint/2010/main" val="35284791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23D8CC-FBD2-B46F-F2C1-4D4CBF29B09B}"/>
              </a:ext>
            </a:extLst>
          </p:cNvPr>
          <p:cNvSpPr>
            <a:spLocks noGrp="1"/>
          </p:cNvSpPr>
          <p:nvPr>
            <p:ph type="title"/>
          </p:nvPr>
        </p:nvSpPr>
        <p:spPr/>
        <p:txBody>
          <a:bodyPr>
            <a:normAutofit/>
          </a:bodyPr>
          <a:lstStyle/>
          <a:p>
            <a:r>
              <a:rPr lang="en-US" sz="4000" b="1" i="0" dirty="0">
                <a:effectLst/>
                <a:highlight>
                  <a:srgbClr val="FFFFFF"/>
                </a:highlight>
                <a:latin typeface="Times New Roman" panose="02020603050405020304" pitchFamily="18" charset="0"/>
                <a:cs typeface="Times New Roman" panose="02020603050405020304" pitchFamily="18" charset="0"/>
              </a:rPr>
              <a:t>Test Accuracy Across GPU and Batch Size Configurations (</a:t>
            </a:r>
            <a:r>
              <a:rPr lang="en-US" sz="4000" b="1" dirty="0">
                <a:latin typeface="Times New Roman" panose="02020603050405020304" pitchFamily="18" charset="0"/>
                <a:cs typeface="Times New Roman" panose="02020603050405020304" pitchFamily="18" charset="0"/>
              </a:rPr>
              <a:t>DDP + AMP(bfloat16)) </a:t>
            </a:r>
          </a:p>
        </p:txBody>
      </p:sp>
      <p:pic>
        <p:nvPicPr>
          <p:cNvPr id="4" name="Picture 3">
            <a:extLst>
              <a:ext uri="{FF2B5EF4-FFF2-40B4-BE49-F238E27FC236}">
                <a16:creationId xmlns:a16="http://schemas.microsoft.com/office/drawing/2014/main" id="{F7870608-0023-307B-A097-6FF37882783D}"/>
              </a:ext>
            </a:extLst>
          </p:cNvPr>
          <p:cNvPicPr>
            <a:picLocks noChangeAspect="1"/>
          </p:cNvPicPr>
          <p:nvPr/>
        </p:nvPicPr>
        <p:blipFill>
          <a:blip r:embed="rId3"/>
          <a:stretch>
            <a:fillRect/>
          </a:stretch>
        </p:blipFill>
        <p:spPr>
          <a:xfrm>
            <a:off x="6192118" y="2241258"/>
            <a:ext cx="5577198" cy="3832702"/>
          </a:xfrm>
          <a:prstGeom prst="rect">
            <a:avLst/>
          </a:prstGeom>
        </p:spPr>
      </p:pic>
      <p:pic>
        <p:nvPicPr>
          <p:cNvPr id="5" name="Picture 4">
            <a:extLst>
              <a:ext uri="{FF2B5EF4-FFF2-40B4-BE49-F238E27FC236}">
                <a16:creationId xmlns:a16="http://schemas.microsoft.com/office/drawing/2014/main" id="{37B743D9-17B6-4A08-8E15-5F2147BCD684}"/>
              </a:ext>
            </a:extLst>
          </p:cNvPr>
          <p:cNvPicPr>
            <a:picLocks noChangeAspect="1"/>
          </p:cNvPicPr>
          <p:nvPr/>
        </p:nvPicPr>
        <p:blipFill>
          <a:blip r:embed="rId4"/>
          <a:stretch>
            <a:fillRect/>
          </a:stretch>
        </p:blipFill>
        <p:spPr>
          <a:xfrm>
            <a:off x="1248352" y="1928627"/>
            <a:ext cx="4751532" cy="4145333"/>
          </a:xfrm>
          <a:prstGeom prst="rect">
            <a:avLst/>
          </a:prstGeom>
        </p:spPr>
      </p:pic>
    </p:spTree>
    <p:extLst>
      <p:ext uri="{BB962C8B-B14F-4D97-AF65-F5344CB8AC3E}">
        <p14:creationId xmlns:p14="http://schemas.microsoft.com/office/powerpoint/2010/main" val="26069258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978D0-8057-2A86-0D0F-400D3DB70D50}"/>
              </a:ext>
            </a:extLst>
          </p:cNvPr>
          <p:cNvSpPr>
            <a:spLocks noGrp="1"/>
          </p:cNvSpPr>
          <p:nvPr>
            <p:ph type="title"/>
          </p:nvPr>
        </p:nvSpPr>
        <p:spPr/>
        <p:txBody>
          <a:bodyPr>
            <a:normAutofit/>
          </a:bodyPr>
          <a:lstStyle/>
          <a:p>
            <a:r>
              <a:rPr lang="en-US" sz="4000" b="1" dirty="0">
                <a:latin typeface="Times New Roman" panose="02020603050405020304" pitchFamily="18" charset="0"/>
                <a:cs typeface="Times New Roman" panose="02020603050405020304" pitchFamily="18" charset="0"/>
              </a:rPr>
              <a:t>Project Overview</a:t>
            </a:r>
            <a:endParaRPr lang="en-US" sz="40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1E5385E4-2E7B-3AB5-89AE-05237699E692}"/>
              </a:ext>
            </a:extLst>
          </p:cNvPr>
          <p:cNvSpPr>
            <a:spLocks noGrp="1"/>
          </p:cNvSpPr>
          <p:nvPr>
            <p:ph idx="1"/>
          </p:nvPr>
        </p:nvSpPr>
        <p:spPr/>
        <p:txBody>
          <a:bodyPr>
            <a:normAutofit/>
          </a:bodyPr>
          <a:lstStyle/>
          <a:p>
            <a:r>
              <a:rPr lang="en-US" sz="2000" b="1" dirty="0">
                <a:latin typeface="Times New Roman" panose="02020603050405020304" pitchFamily="18" charset="0"/>
                <a:cs typeface="Times New Roman" panose="02020603050405020304" pitchFamily="18" charset="0"/>
              </a:rPr>
              <a:t>Dataset</a:t>
            </a:r>
          </a:p>
          <a:p>
            <a:r>
              <a:rPr lang="en-US" sz="2000" b="1" dirty="0">
                <a:latin typeface="Times New Roman" panose="02020603050405020304" pitchFamily="18" charset="0"/>
                <a:cs typeface="Times New Roman" panose="02020603050405020304" pitchFamily="18" charset="0"/>
              </a:rPr>
              <a:t>Data Balancing using multiprocessing (</a:t>
            </a:r>
            <a:r>
              <a:rPr lang="en-US" sz="2000" b="1" dirty="0" err="1">
                <a:latin typeface="Times New Roman" panose="02020603050405020304" pitchFamily="18" charset="0"/>
                <a:cs typeface="Times New Roman" panose="02020603050405020304" pitchFamily="18" charset="0"/>
              </a:rPr>
              <a:t>starmap</a:t>
            </a:r>
            <a:r>
              <a:rPr lang="en-US" sz="2000" b="1" dirty="0">
                <a:latin typeface="Times New Roman" panose="02020603050405020304" pitchFamily="18" charset="0"/>
                <a:cs typeface="Times New Roman" panose="02020603050405020304" pitchFamily="18" charset="0"/>
              </a:rPr>
              <a:t>)</a:t>
            </a:r>
          </a:p>
          <a:p>
            <a:r>
              <a:rPr lang="en-US" sz="2000" b="1" dirty="0">
                <a:latin typeface="Times New Roman" panose="02020603050405020304" pitchFamily="18" charset="0"/>
                <a:cs typeface="Times New Roman" panose="02020603050405020304" pitchFamily="18" charset="0"/>
              </a:rPr>
              <a:t>CNN Model</a:t>
            </a:r>
          </a:p>
          <a:p>
            <a:r>
              <a:rPr lang="en-US" sz="2000" b="1" dirty="0">
                <a:latin typeface="Times New Roman" panose="02020603050405020304" pitchFamily="18" charset="0"/>
                <a:cs typeface="Times New Roman" panose="02020603050405020304" pitchFamily="18" charset="0"/>
              </a:rPr>
              <a:t>Training with </a:t>
            </a:r>
            <a:r>
              <a:rPr lang="en-US" sz="2000" b="1" dirty="0" err="1">
                <a:latin typeface="Times New Roman" panose="02020603050405020304" pitchFamily="18" charset="0"/>
                <a:cs typeface="Times New Roman" panose="02020603050405020304" pitchFamily="18" charset="0"/>
              </a:rPr>
              <a:t>PyTorch</a:t>
            </a:r>
            <a:r>
              <a:rPr lang="en-US" sz="2000" b="1" dirty="0">
                <a:latin typeface="Times New Roman" panose="02020603050405020304" pitchFamily="18" charset="0"/>
                <a:cs typeface="Times New Roman" panose="02020603050405020304" pitchFamily="18" charset="0"/>
              </a:rPr>
              <a:t> DDP</a:t>
            </a:r>
          </a:p>
          <a:p>
            <a:r>
              <a:rPr lang="en-US" sz="2000" b="1" i="0" dirty="0">
                <a:effectLst/>
                <a:highlight>
                  <a:srgbClr val="FFFFFF"/>
                </a:highlight>
                <a:latin typeface="Times New Roman" panose="02020603050405020304" pitchFamily="18" charset="0"/>
                <a:cs typeface="Times New Roman" panose="02020603050405020304" pitchFamily="18" charset="0"/>
              </a:rPr>
              <a:t>Distributed Data Parallel (DDP) Training Analysis</a:t>
            </a:r>
          </a:p>
          <a:p>
            <a:r>
              <a:rPr lang="en-US" sz="2000" b="1" dirty="0">
                <a:latin typeface="Times New Roman" panose="02020603050405020304" pitchFamily="18" charset="0"/>
                <a:cs typeface="Times New Roman" panose="02020603050405020304" pitchFamily="18" charset="0"/>
              </a:rPr>
              <a:t>Training with </a:t>
            </a:r>
            <a:r>
              <a:rPr lang="en-US" sz="2000" b="1" dirty="0" err="1">
                <a:latin typeface="Times New Roman" panose="02020603050405020304" pitchFamily="18" charset="0"/>
                <a:cs typeface="Times New Roman" panose="02020603050405020304" pitchFamily="18" charset="0"/>
              </a:rPr>
              <a:t>PyTorch</a:t>
            </a:r>
            <a:r>
              <a:rPr lang="en-US" sz="2000" b="1" dirty="0">
                <a:latin typeface="Times New Roman" panose="02020603050405020304" pitchFamily="18" charset="0"/>
                <a:cs typeface="Times New Roman" panose="02020603050405020304" pitchFamily="18" charset="0"/>
              </a:rPr>
              <a:t> DDP + AMP</a:t>
            </a:r>
          </a:p>
          <a:p>
            <a:r>
              <a:rPr lang="en-US" sz="2000" b="1" i="0" dirty="0">
                <a:effectLst/>
                <a:highlight>
                  <a:srgbClr val="FFFFFF"/>
                </a:highlight>
                <a:latin typeface="Times New Roman" panose="02020603050405020304" pitchFamily="18" charset="0"/>
                <a:cs typeface="Times New Roman" panose="02020603050405020304" pitchFamily="18" charset="0"/>
              </a:rPr>
              <a:t>Distributed Data Parallel (DDP) with </a:t>
            </a:r>
            <a:r>
              <a:rPr lang="en-US" sz="2000" b="1" i="0" dirty="0" err="1">
                <a:effectLst/>
                <a:highlight>
                  <a:srgbClr val="FFFFFF"/>
                </a:highlight>
                <a:latin typeface="Times New Roman" panose="02020603050405020304" pitchFamily="18" charset="0"/>
                <a:cs typeface="Times New Roman" panose="02020603050405020304" pitchFamily="18" charset="0"/>
              </a:rPr>
              <a:t>Automic</a:t>
            </a:r>
            <a:r>
              <a:rPr lang="en-US" sz="2000" b="1" i="0" dirty="0">
                <a:effectLst/>
                <a:highlight>
                  <a:srgbClr val="FFFFFF"/>
                </a:highlight>
                <a:latin typeface="Times New Roman" panose="02020603050405020304" pitchFamily="18" charset="0"/>
                <a:cs typeface="Times New Roman" panose="02020603050405020304" pitchFamily="18" charset="0"/>
              </a:rPr>
              <a:t> Mixed Precision (AMP) bfloat16 Training Analysis</a:t>
            </a:r>
          </a:p>
          <a:p>
            <a:r>
              <a:rPr lang="en-US" sz="2000" b="1" i="0" dirty="0">
                <a:effectLst/>
                <a:highlight>
                  <a:srgbClr val="FFFFFF"/>
                </a:highlight>
                <a:latin typeface="Times New Roman" panose="02020603050405020304" pitchFamily="18" charset="0"/>
                <a:cs typeface="Times New Roman" panose="02020603050405020304" pitchFamily="18" charset="0"/>
              </a:rPr>
              <a:t>DDP vs AMP Training Analysis</a:t>
            </a:r>
          </a:p>
          <a:p>
            <a:r>
              <a:rPr lang="en-US" sz="2000" b="1" dirty="0">
                <a:latin typeface="Times New Roman" panose="02020603050405020304" pitchFamily="18" charset="0"/>
                <a:cs typeface="Times New Roman" panose="02020603050405020304" pitchFamily="18" charset="0"/>
              </a:rPr>
              <a:t>Multi-CPUs using </a:t>
            </a:r>
            <a:r>
              <a:rPr lang="en-US" sz="2000" b="1" dirty="0" err="1">
                <a:latin typeface="Times New Roman" panose="02020603050405020304" pitchFamily="18" charset="0"/>
                <a:cs typeface="Times New Roman" panose="02020603050405020304" pitchFamily="18" charset="0"/>
              </a:rPr>
              <a:t>Joblib</a:t>
            </a:r>
            <a:endParaRPr lang="en-US" sz="2000" b="1" dirty="0">
              <a:latin typeface="Times New Roman" panose="02020603050405020304" pitchFamily="18" charset="0"/>
              <a:cs typeface="Times New Roman" panose="02020603050405020304" pitchFamily="18" charset="0"/>
            </a:endParaRPr>
          </a:p>
          <a:p>
            <a:r>
              <a:rPr lang="en-US" sz="2000" b="1" dirty="0">
                <a:latin typeface="Times New Roman" panose="02020603050405020304" pitchFamily="18" charset="0"/>
                <a:cs typeface="Times New Roman" panose="02020603050405020304" pitchFamily="18" charset="0"/>
              </a:rPr>
              <a:t>Multi-CPUs with DDP</a:t>
            </a:r>
          </a:p>
        </p:txBody>
      </p:sp>
    </p:spTree>
    <p:extLst>
      <p:ext uri="{BB962C8B-B14F-4D97-AF65-F5344CB8AC3E}">
        <p14:creationId xmlns:p14="http://schemas.microsoft.com/office/powerpoint/2010/main" val="42342883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E0196A-896B-34E9-B805-8607AF2C682F}"/>
              </a:ext>
            </a:extLst>
          </p:cNvPr>
          <p:cNvSpPr>
            <a:spLocks noGrp="1"/>
          </p:cNvSpPr>
          <p:nvPr>
            <p:ph type="title"/>
          </p:nvPr>
        </p:nvSpPr>
        <p:spPr/>
        <p:txBody>
          <a:bodyPr>
            <a:normAutofit/>
          </a:bodyPr>
          <a:lstStyle/>
          <a:p>
            <a:r>
              <a:rPr lang="en-US" sz="4000" b="1" i="0" dirty="0">
                <a:effectLst/>
                <a:highlight>
                  <a:srgbClr val="FFFFFF"/>
                </a:highlight>
                <a:latin typeface="Times New Roman" panose="02020603050405020304" pitchFamily="18" charset="0"/>
                <a:cs typeface="Times New Roman" panose="02020603050405020304" pitchFamily="18" charset="0"/>
              </a:rPr>
              <a:t>Training Time Scaling with Multiple GPUs (</a:t>
            </a:r>
            <a:r>
              <a:rPr lang="en-US" sz="4000" b="1" dirty="0">
                <a:latin typeface="Times New Roman" panose="02020603050405020304" pitchFamily="18" charset="0"/>
                <a:cs typeface="Times New Roman" panose="02020603050405020304" pitchFamily="18" charset="0"/>
              </a:rPr>
              <a:t>DDP + AMP(bfloat16)) </a:t>
            </a:r>
          </a:p>
        </p:txBody>
      </p:sp>
      <p:sp>
        <p:nvSpPr>
          <p:cNvPr id="3" name="Content Placeholder 2">
            <a:extLst>
              <a:ext uri="{FF2B5EF4-FFF2-40B4-BE49-F238E27FC236}">
                <a16:creationId xmlns:a16="http://schemas.microsoft.com/office/drawing/2014/main" id="{2DEDE965-EC41-5FCA-64DE-D6CF1B66A3A4}"/>
              </a:ext>
            </a:extLst>
          </p:cNvPr>
          <p:cNvSpPr>
            <a:spLocks noGrp="1"/>
          </p:cNvSpPr>
          <p:nvPr>
            <p:ph idx="1"/>
          </p:nvPr>
        </p:nvSpPr>
        <p:spPr>
          <a:xfrm>
            <a:off x="910194" y="1738674"/>
            <a:ext cx="4561114" cy="1004960"/>
          </a:xfrm>
        </p:spPr>
        <p:txBody>
          <a:bodyPr>
            <a:normAutofit/>
          </a:bodyPr>
          <a:lstStyle/>
          <a:p>
            <a:pPr marL="0" indent="0" algn="l">
              <a:buNone/>
            </a:pPr>
            <a:r>
              <a:rPr lang="en-US" sz="1400" b="1" i="0" dirty="0">
                <a:effectLst/>
                <a:highlight>
                  <a:srgbClr val="FFFFFF"/>
                </a:highlight>
                <a:latin typeface="Times New Roman" panose="02020603050405020304" pitchFamily="18" charset="0"/>
                <a:cs typeface="Times New Roman" panose="02020603050405020304" pitchFamily="18" charset="0"/>
              </a:rPr>
              <a:t>Superior Scaling Behavior</a:t>
            </a:r>
            <a:endParaRPr lang="en-US" sz="1400" b="0" i="0" dirty="0">
              <a:effectLst/>
              <a:highlight>
                <a:srgbClr val="FFFFFF"/>
              </a:highlight>
              <a:latin typeface="Times New Roman" panose="02020603050405020304" pitchFamily="18" charset="0"/>
              <a:cs typeface="Times New Roman" panose="02020603050405020304" pitchFamily="18" charset="0"/>
            </a:endParaRPr>
          </a:p>
          <a:p>
            <a:pPr marL="0" indent="0" algn="l">
              <a:buNone/>
            </a:pPr>
            <a:r>
              <a:rPr lang="en-US" sz="1400" b="1" i="0" dirty="0">
                <a:effectLst/>
                <a:highlight>
                  <a:srgbClr val="FFFFFF"/>
                </a:highlight>
                <a:latin typeface="Times New Roman" panose="02020603050405020304" pitchFamily="18" charset="0"/>
                <a:cs typeface="Times New Roman" panose="02020603050405020304" pitchFamily="18" charset="0"/>
              </a:rPr>
              <a:t>Batch Size Impact</a:t>
            </a:r>
            <a:endParaRPr lang="en-US" sz="1400" b="0" i="0" dirty="0">
              <a:effectLst/>
              <a:highlight>
                <a:srgbClr val="FFFFFF"/>
              </a:highlight>
              <a:latin typeface="Times New Roman" panose="02020603050405020304" pitchFamily="18" charset="0"/>
              <a:cs typeface="Times New Roman" panose="02020603050405020304" pitchFamily="18" charset="0"/>
            </a:endParaRPr>
          </a:p>
          <a:p>
            <a:pPr marL="0" indent="0" algn="l">
              <a:buNone/>
            </a:pPr>
            <a:r>
              <a:rPr lang="en-US" sz="1400" b="1" i="0" dirty="0">
                <a:effectLst/>
                <a:highlight>
                  <a:srgbClr val="FFFFFF"/>
                </a:highlight>
                <a:latin typeface="Times New Roman" panose="02020603050405020304" pitchFamily="18" charset="0"/>
                <a:cs typeface="Times New Roman" panose="02020603050405020304" pitchFamily="18" charset="0"/>
              </a:rPr>
              <a:t>Ultimate Performance</a:t>
            </a:r>
            <a:endParaRPr lang="en-US" sz="1400" b="0" i="0" dirty="0">
              <a:effectLst/>
              <a:highlight>
                <a:srgbClr val="FFFFFF"/>
              </a:highlight>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14480B54-D675-3161-7877-9690C0879ECE}"/>
              </a:ext>
            </a:extLst>
          </p:cNvPr>
          <p:cNvPicPr>
            <a:picLocks noChangeAspect="1"/>
          </p:cNvPicPr>
          <p:nvPr/>
        </p:nvPicPr>
        <p:blipFill>
          <a:blip r:embed="rId3"/>
          <a:stretch>
            <a:fillRect/>
          </a:stretch>
        </p:blipFill>
        <p:spPr>
          <a:xfrm>
            <a:off x="1083989" y="2743634"/>
            <a:ext cx="5541205" cy="3931835"/>
          </a:xfrm>
          <a:prstGeom prst="rect">
            <a:avLst/>
          </a:prstGeom>
        </p:spPr>
      </p:pic>
      <p:pic>
        <p:nvPicPr>
          <p:cNvPr id="5" name="Picture 4">
            <a:extLst>
              <a:ext uri="{FF2B5EF4-FFF2-40B4-BE49-F238E27FC236}">
                <a16:creationId xmlns:a16="http://schemas.microsoft.com/office/drawing/2014/main" id="{7A4BD569-AB82-0FF4-31B5-72A3C49A529B}"/>
              </a:ext>
            </a:extLst>
          </p:cNvPr>
          <p:cNvPicPr>
            <a:picLocks noChangeAspect="1"/>
          </p:cNvPicPr>
          <p:nvPr/>
        </p:nvPicPr>
        <p:blipFill>
          <a:blip r:embed="rId4"/>
          <a:stretch>
            <a:fillRect/>
          </a:stretch>
        </p:blipFill>
        <p:spPr>
          <a:xfrm>
            <a:off x="6271491" y="2743634"/>
            <a:ext cx="5715000" cy="4026326"/>
          </a:xfrm>
          <a:prstGeom prst="rect">
            <a:avLst/>
          </a:prstGeom>
        </p:spPr>
      </p:pic>
    </p:spTree>
    <p:extLst>
      <p:ext uri="{BB962C8B-B14F-4D97-AF65-F5344CB8AC3E}">
        <p14:creationId xmlns:p14="http://schemas.microsoft.com/office/powerpoint/2010/main" val="15866623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7C5896-F2F8-CB6C-D98E-0B4F90A8D3D5}"/>
              </a:ext>
            </a:extLst>
          </p:cNvPr>
          <p:cNvSpPr>
            <a:spLocks noGrp="1"/>
          </p:cNvSpPr>
          <p:nvPr>
            <p:ph type="title"/>
          </p:nvPr>
        </p:nvSpPr>
        <p:spPr/>
        <p:txBody>
          <a:bodyPr>
            <a:normAutofit/>
          </a:bodyPr>
          <a:lstStyle/>
          <a:p>
            <a:r>
              <a:rPr lang="en-US" sz="4000" b="1" i="0" dirty="0">
                <a:effectLst/>
                <a:highlight>
                  <a:srgbClr val="FFFFFF"/>
                </a:highlight>
                <a:latin typeface="Times New Roman" panose="02020603050405020304" pitchFamily="18" charset="0"/>
                <a:cs typeface="Times New Roman" panose="02020603050405020304" pitchFamily="18" charset="0"/>
              </a:rPr>
              <a:t>Distributed Training Performance Metrics (</a:t>
            </a:r>
            <a:r>
              <a:rPr lang="en-US" sz="4000" b="1" dirty="0">
                <a:latin typeface="Times New Roman" panose="02020603050405020304" pitchFamily="18" charset="0"/>
                <a:cs typeface="Times New Roman" panose="02020603050405020304" pitchFamily="18" charset="0"/>
              </a:rPr>
              <a:t>DDP + AMP(bfloat16)) </a:t>
            </a:r>
          </a:p>
        </p:txBody>
      </p:sp>
      <p:pic>
        <p:nvPicPr>
          <p:cNvPr id="5" name="Picture 4">
            <a:extLst>
              <a:ext uri="{FF2B5EF4-FFF2-40B4-BE49-F238E27FC236}">
                <a16:creationId xmlns:a16="http://schemas.microsoft.com/office/drawing/2014/main" id="{EBB56B5C-D5B9-CD0E-43BD-4392D8D5F88D}"/>
              </a:ext>
            </a:extLst>
          </p:cNvPr>
          <p:cNvPicPr>
            <a:picLocks noChangeAspect="1"/>
          </p:cNvPicPr>
          <p:nvPr/>
        </p:nvPicPr>
        <p:blipFill>
          <a:blip r:embed="rId3"/>
          <a:stretch>
            <a:fillRect/>
          </a:stretch>
        </p:blipFill>
        <p:spPr>
          <a:xfrm>
            <a:off x="378197" y="2459621"/>
            <a:ext cx="3792302" cy="2673544"/>
          </a:xfrm>
          <a:prstGeom prst="rect">
            <a:avLst/>
          </a:prstGeom>
        </p:spPr>
      </p:pic>
      <p:pic>
        <p:nvPicPr>
          <p:cNvPr id="6" name="Picture 5">
            <a:extLst>
              <a:ext uri="{FF2B5EF4-FFF2-40B4-BE49-F238E27FC236}">
                <a16:creationId xmlns:a16="http://schemas.microsoft.com/office/drawing/2014/main" id="{1EFBC678-88EB-CD64-48FB-643F5868A972}"/>
              </a:ext>
            </a:extLst>
          </p:cNvPr>
          <p:cNvPicPr>
            <a:picLocks noChangeAspect="1"/>
          </p:cNvPicPr>
          <p:nvPr/>
        </p:nvPicPr>
        <p:blipFill>
          <a:blip r:embed="rId4"/>
          <a:stretch>
            <a:fillRect/>
          </a:stretch>
        </p:blipFill>
        <p:spPr>
          <a:xfrm>
            <a:off x="4170499" y="2459621"/>
            <a:ext cx="3864331" cy="2673544"/>
          </a:xfrm>
          <a:prstGeom prst="rect">
            <a:avLst/>
          </a:prstGeom>
        </p:spPr>
      </p:pic>
      <p:pic>
        <p:nvPicPr>
          <p:cNvPr id="7" name="Picture 6">
            <a:extLst>
              <a:ext uri="{FF2B5EF4-FFF2-40B4-BE49-F238E27FC236}">
                <a16:creationId xmlns:a16="http://schemas.microsoft.com/office/drawing/2014/main" id="{E53981CB-C9C8-0117-78B1-6BF10553D532}"/>
              </a:ext>
            </a:extLst>
          </p:cNvPr>
          <p:cNvPicPr>
            <a:picLocks noChangeAspect="1"/>
          </p:cNvPicPr>
          <p:nvPr/>
        </p:nvPicPr>
        <p:blipFill>
          <a:blip r:embed="rId5"/>
          <a:stretch>
            <a:fillRect/>
          </a:stretch>
        </p:blipFill>
        <p:spPr>
          <a:xfrm>
            <a:off x="7962801" y="2459621"/>
            <a:ext cx="3922333" cy="2673544"/>
          </a:xfrm>
          <a:prstGeom prst="rect">
            <a:avLst/>
          </a:prstGeom>
        </p:spPr>
      </p:pic>
    </p:spTree>
    <p:extLst>
      <p:ext uri="{BB962C8B-B14F-4D97-AF65-F5344CB8AC3E}">
        <p14:creationId xmlns:p14="http://schemas.microsoft.com/office/powerpoint/2010/main" val="32477930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7C54B0-3F58-C960-4858-6F63A2F102F1}"/>
              </a:ext>
            </a:extLst>
          </p:cNvPr>
          <p:cNvSpPr>
            <a:spLocks noGrp="1"/>
          </p:cNvSpPr>
          <p:nvPr>
            <p:ph type="title"/>
          </p:nvPr>
        </p:nvSpPr>
        <p:spPr/>
        <p:txBody>
          <a:bodyPr>
            <a:normAutofit/>
          </a:bodyPr>
          <a:lstStyle/>
          <a:p>
            <a:r>
              <a:rPr lang="en-US" sz="4000" b="1" i="0" dirty="0">
                <a:effectLst/>
                <a:highlight>
                  <a:srgbClr val="FFFFFF"/>
                </a:highlight>
                <a:latin typeface="Times New Roman" panose="02020603050405020304" pitchFamily="18" charset="0"/>
                <a:cs typeface="Times New Roman" panose="02020603050405020304" pitchFamily="18" charset="0"/>
              </a:rPr>
              <a:t>Training Time Reduction Analysis (</a:t>
            </a:r>
            <a:r>
              <a:rPr lang="en-US" sz="4000" b="1" dirty="0">
                <a:latin typeface="Times New Roman" panose="02020603050405020304" pitchFamily="18" charset="0"/>
                <a:cs typeface="Times New Roman" panose="02020603050405020304" pitchFamily="18" charset="0"/>
              </a:rPr>
              <a:t>DDP + AMP(bfloat16)) </a:t>
            </a:r>
          </a:p>
        </p:txBody>
      </p:sp>
      <p:sp>
        <p:nvSpPr>
          <p:cNvPr id="3" name="Content Placeholder 2">
            <a:extLst>
              <a:ext uri="{FF2B5EF4-FFF2-40B4-BE49-F238E27FC236}">
                <a16:creationId xmlns:a16="http://schemas.microsoft.com/office/drawing/2014/main" id="{EBCFB456-CF47-0F4B-CA9A-FAA1775ECC12}"/>
              </a:ext>
            </a:extLst>
          </p:cNvPr>
          <p:cNvSpPr>
            <a:spLocks noGrp="1"/>
          </p:cNvSpPr>
          <p:nvPr>
            <p:ph idx="1"/>
          </p:nvPr>
        </p:nvSpPr>
        <p:spPr>
          <a:xfrm>
            <a:off x="1161440" y="3071329"/>
            <a:ext cx="4575332" cy="1849014"/>
          </a:xfrm>
        </p:spPr>
        <p:txBody>
          <a:bodyPr>
            <a:normAutofit/>
          </a:bodyPr>
          <a:lstStyle/>
          <a:p>
            <a:pPr marL="0" indent="0" algn="l">
              <a:buNone/>
            </a:pPr>
            <a:r>
              <a:rPr lang="en-US" sz="1400" b="1" i="0" dirty="0">
                <a:effectLst/>
                <a:highlight>
                  <a:srgbClr val="FFFFFF"/>
                </a:highlight>
                <a:latin typeface="Times New Roman" panose="02020603050405020304" pitchFamily="18" charset="0"/>
                <a:cs typeface="Times New Roman" panose="02020603050405020304" pitchFamily="18" charset="0"/>
              </a:rPr>
              <a:t>Substantial Improvements</a:t>
            </a:r>
            <a:r>
              <a:rPr lang="en-US" sz="1400" b="0" i="0" dirty="0">
                <a:effectLst/>
                <a:highlight>
                  <a:srgbClr val="FFFFFF"/>
                </a:highlight>
                <a:latin typeface="Times New Roman" panose="02020603050405020304" pitchFamily="18" charset="0"/>
                <a:cs typeface="Times New Roman" panose="02020603050405020304" pitchFamily="18" charset="0"/>
              </a:rPr>
              <a:t>:</a:t>
            </a:r>
          </a:p>
          <a:p>
            <a:pPr marL="742950" lvl="1" indent="-285750" algn="l">
              <a:buFont typeface="+mj-lt"/>
              <a:buAutoNum type="arabicPeriod"/>
            </a:pPr>
            <a:r>
              <a:rPr lang="en-US" sz="1400" b="0" i="0" dirty="0">
                <a:effectLst/>
                <a:highlight>
                  <a:srgbClr val="FFFFFF"/>
                </a:highlight>
                <a:latin typeface="Times New Roman" panose="02020603050405020304" pitchFamily="18" charset="0"/>
                <a:cs typeface="Times New Roman" panose="02020603050405020304" pitchFamily="18" charset="0"/>
              </a:rPr>
              <a:t>With 2 GPUs: Training time is reduced by 44-49% across batch sizes</a:t>
            </a:r>
          </a:p>
          <a:p>
            <a:pPr marL="742950" lvl="1" indent="-285750" algn="l">
              <a:buFont typeface="+mj-lt"/>
              <a:buAutoNum type="arabicPeriod"/>
            </a:pPr>
            <a:r>
              <a:rPr lang="en-US" sz="1400" b="0" i="0" dirty="0">
                <a:effectLst/>
                <a:highlight>
                  <a:srgbClr val="FFFFFF"/>
                </a:highlight>
                <a:latin typeface="Times New Roman" panose="02020603050405020304" pitchFamily="18" charset="0"/>
                <a:cs typeface="Times New Roman" panose="02020603050405020304" pitchFamily="18" charset="0"/>
              </a:rPr>
              <a:t>With 3 GPUs: Training time is reduced by 61-64%</a:t>
            </a:r>
          </a:p>
          <a:p>
            <a:pPr marL="742950" lvl="1" indent="-285750" algn="l">
              <a:buFont typeface="+mj-lt"/>
              <a:buAutoNum type="arabicPeriod"/>
            </a:pPr>
            <a:r>
              <a:rPr lang="en-US" sz="1400" b="0" i="0" dirty="0">
                <a:effectLst/>
                <a:highlight>
                  <a:srgbClr val="FFFFFF"/>
                </a:highlight>
                <a:latin typeface="Times New Roman" panose="02020603050405020304" pitchFamily="18" charset="0"/>
                <a:cs typeface="Times New Roman" panose="02020603050405020304" pitchFamily="18" charset="0"/>
              </a:rPr>
              <a:t>With 4 GPUs: Training time is reduced by 69-71%</a:t>
            </a:r>
          </a:p>
        </p:txBody>
      </p:sp>
      <p:pic>
        <p:nvPicPr>
          <p:cNvPr id="4" name="Picture 3">
            <a:extLst>
              <a:ext uri="{FF2B5EF4-FFF2-40B4-BE49-F238E27FC236}">
                <a16:creationId xmlns:a16="http://schemas.microsoft.com/office/drawing/2014/main" id="{A0D07614-D179-75D6-EA08-5A15A2CFA24C}"/>
              </a:ext>
            </a:extLst>
          </p:cNvPr>
          <p:cNvPicPr>
            <a:picLocks noChangeAspect="1"/>
          </p:cNvPicPr>
          <p:nvPr/>
        </p:nvPicPr>
        <p:blipFill>
          <a:blip r:embed="rId3"/>
          <a:stretch>
            <a:fillRect/>
          </a:stretch>
        </p:blipFill>
        <p:spPr>
          <a:xfrm>
            <a:off x="6096000" y="2146042"/>
            <a:ext cx="5670187" cy="3873757"/>
          </a:xfrm>
          <a:prstGeom prst="rect">
            <a:avLst/>
          </a:prstGeom>
        </p:spPr>
      </p:pic>
    </p:spTree>
    <p:extLst>
      <p:ext uri="{BB962C8B-B14F-4D97-AF65-F5344CB8AC3E}">
        <p14:creationId xmlns:p14="http://schemas.microsoft.com/office/powerpoint/2010/main" val="15112383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107479-FFD3-E9B5-BAF1-6323BD13F95B}"/>
              </a:ext>
            </a:extLst>
          </p:cNvPr>
          <p:cNvSpPr>
            <a:spLocks noGrp="1"/>
          </p:cNvSpPr>
          <p:nvPr>
            <p:ph type="title"/>
          </p:nvPr>
        </p:nvSpPr>
        <p:spPr/>
        <p:txBody>
          <a:bodyPr>
            <a:normAutofit/>
          </a:bodyPr>
          <a:lstStyle/>
          <a:p>
            <a:r>
              <a:rPr lang="en-US" sz="4000" b="1" i="0" dirty="0">
                <a:effectLst/>
                <a:highlight>
                  <a:srgbClr val="FFFFFF"/>
                </a:highlight>
                <a:latin typeface="Times New Roman" panose="02020603050405020304" pitchFamily="18" charset="0"/>
                <a:cs typeface="Times New Roman" panose="02020603050405020304" pitchFamily="18" charset="0"/>
              </a:rPr>
              <a:t>GPU Memory Usage (</a:t>
            </a:r>
            <a:r>
              <a:rPr lang="en-US" sz="4000" b="1" dirty="0">
                <a:latin typeface="Times New Roman" panose="02020603050405020304" pitchFamily="18" charset="0"/>
                <a:cs typeface="Times New Roman" panose="02020603050405020304" pitchFamily="18" charset="0"/>
              </a:rPr>
              <a:t>DDP + AMP(bfloat16)) </a:t>
            </a:r>
          </a:p>
        </p:txBody>
      </p:sp>
      <p:sp>
        <p:nvSpPr>
          <p:cNvPr id="3" name="Content Placeholder 2">
            <a:extLst>
              <a:ext uri="{FF2B5EF4-FFF2-40B4-BE49-F238E27FC236}">
                <a16:creationId xmlns:a16="http://schemas.microsoft.com/office/drawing/2014/main" id="{10F29AB6-7193-9A9A-6869-C3CBBE6A3AE4}"/>
              </a:ext>
            </a:extLst>
          </p:cNvPr>
          <p:cNvSpPr>
            <a:spLocks noGrp="1"/>
          </p:cNvSpPr>
          <p:nvPr>
            <p:ph idx="1"/>
          </p:nvPr>
        </p:nvSpPr>
        <p:spPr>
          <a:xfrm>
            <a:off x="838200" y="1825625"/>
            <a:ext cx="4462670" cy="1010339"/>
          </a:xfrm>
        </p:spPr>
        <p:txBody>
          <a:bodyPr>
            <a:normAutofit/>
          </a:bodyPr>
          <a:lstStyle/>
          <a:p>
            <a:pPr marL="0" indent="0" algn="l">
              <a:buNone/>
            </a:pPr>
            <a:r>
              <a:rPr lang="en-US" sz="1400" b="1" i="0" dirty="0">
                <a:effectLst/>
                <a:highlight>
                  <a:srgbClr val="FFFFFF"/>
                </a:highlight>
                <a:latin typeface="Times New Roman" panose="02020603050405020304" pitchFamily="18" charset="0"/>
                <a:cs typeface="Times New Roman" panose="02020603050405020304" pitchFamily="18" charset="0"/>
              </a:rPr>
              <a:t>Batch Size Impact</a:t>
            </a:r>
            <a:endParaRPr lang="en-US" sz="1400" dirty="0">
              <a:highlight>
                <a:srgbClr val="FFFFFF"/>
              </a:highlight>
              <a:latin typeface="Times New Roman" panose="02020603050405020304" pitchFamily="18" charset="0"/>
              <a:cs typeface="Times New Roman" panose="02020603050405020304" pitchFamily="18" charset="0"/>
            </a:endParaRPr>
          </a:p>
          <a:p>
            <a:pPr marL="0" indent="0" algn="l">
              <a:buNone/>
            </a:pPr>
            <a:r>
              <a:rPr lang="en-US" sz="1400" b="1" i="0" dirty="0">
                <a:effectLst/>
                <a:highlight>
                  <a:srgbClr val="FFFFFF"/>
                </a:highlight>
                <a:latin typeface="Times New Roman" panose="02020603050405020304" pitchFamily="18" charset="0"/>
                <a:cs typeface="Times New Roman" panose="02020603050405020304" pitchFamily="18" charset="0"/>
              </a:rPr>
              <a:t>GPU Count Effect</a:t>
            </a:r>
            <a:endParaRPr lang="en-US" sz="1400" b="0" i="0" dirty="0">
              <a:effectLst/>
              <a:highlight>
                <a:srgbClr val="FFFFFF"/>
              </a:highlight>
              <a:latin typeface="Times New Roman" panose="02020603050405020304" pitchFamily="18" charset="0"/>
              <a:cs typeface="Times New Roman" panose="02020603050405020304" pitchFamily="18" charset="0"/>
            </a:endParaRPr>
          </a:p>
          <a:p>
            <a:pPr marL="0" indent="0" algn="l">
              <a:buNone/>
            </a:pPr>
            <a:r>
              <a:rPr lang="en-US" sz="1400" b="1" i="0" dirty="0">
                <a:effectLst/>
                <a:highlight>
                  <a:srgbClr val="FFFFFF"/>
                </a:highlight>
                <a:latin typeface="Times New Roman" panose="02020603050405020304" pitchFamily="18" charset="0"/>
                <a:cs typeface="Times New Roman" panose="02020603050405020304" pitchFamily="18" charset="0"/>
              </a:rPr>
              <a:t>Configuration-Specific Patterns</a:t>
            </a:r>
            <a:endParaRPr lang="en-US" sz="1400" b="0" i="0" dirty="0">
              <a:effectLst/>
              <a:highlight>
                <a:srgbClr val="FFFFFF"/>
              </a:highlight>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A4AC7C0C-DE1E-B561-46F5-C6B046455682}"/>
              </a:ext>
            </a:extLst>
          </p:cNvPr>
          <p:cNvPicPr>
            <a:picLocks noChangeAspect="1"/>
          </p:cNvPicPr>
          <p:nvPr/>
        </p:nvPicPr>
        <p:blipFill>
          <a:blip r:embed="rId3"/>
          <a:stretch>
            <a:fillRect/>
          </a:stretch>
        </p:blipFill>
        <p:spPr>
          <a:xfrm>
            <a:off x="7409873" y="3024394"/>
            <a:ext cx="4612576" cy="3282972"/>
          </a:xfrm>
          <a:prstGeom prst="rect">
            <a:avLst/>
          </a:prstGeom>
        </p:spPr>
      </p:pic>
      <p:pic>
        <p:nvPicPr>
          <p:cNvPr id="5" name="Picture 4">
            <a:extLst>
              <a:ext uri="{FF2B5EF4-FFF2-40B4-BE49-F238E27FC236}">
                <a16:creationId xmlns:a16="http://schemas.microsoft.com/office/drawing/2014/main" id="{2DE7599F-1D47-B73B-13CF-8F2C6F27CEC5}"/>
              </a:ext>
            </a:extLst>
          </p:cNvPr>
          <p:cNvPicPr>
            <a:picLocks noChangeAspect="1"/>
          </p:cNvPicPr>
          <p:nvPr/>
        </p:nvPicPr>
        <p:blipFill>
          <a:blip r:embed="rId4"/>
          <a:stretch>
            <a:fillRect/>
          </a:stretch>
        </p:blipFill>
        <p:spPr>
          <a:xfrm>
            <a:off x="503727" y="3024394"/>
            <a:ext cx="6906146" cy="3231116"/>
          </a:xfrm>
          <a:prstGeom prst="rect">
            <a:avLst/>
          </a:prstGeom>
        </p:spPr>
      </p:pic>
    </p:spTree>
    <p:extLst>
      <p:ext uri="{BB962C8B-B14F-4D97-AF65-F5344CB8AC3E}">
        <p14:creationId xmlns:p14="http://schemas.microsoft.com/office/powerpoint/2010/main" val="14062618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AB59A5-9BCF-42B0-79D4-9DE1BC4B3F15}"/>
              </a:ext>
            </a:extLst>
          </p:cNvPr>
          <p:cNvSpPr>
            <a:spLocks noGrp="1"/>
          </p:cNvSpPr>
          <p:nvPr>
            <p:ph type="title"/>
          </p:nvPr>
        </p:nvSpPr>
        <p:spPr>
          <a:xfrm>
            <a:off x="838200" y="365125"/>
            <a:ext cx="9882809" cy="1325563"/>
          </a:xfrm>
        </p:spPr>
        <p:txBody>
          <a:bodyPr>
            <a:normAutofit/>
          </a:bodyPr>
          <a:lstStyle/>
          <a:p>
            <a:r>
              <a:rPr lang="en-US" sz="4000" b="1" i="0" dirty="0">
                <a:effectLst/>
                <a:highlight>
                  <a:srgbClr val="FFFFFF"/>
                </a:highlight>
                <a:latin typeface="Times New Roman" panose="02020603050405020304" pitchFamily="18" charset="0"/>
                <a:cs typeface="Times New Roman" panose="02020603050405020304" pitchFamily="18" charset="0"/>
              </a:rPr>
              <a:t>AMP Training Throughput (</a:t>
            </a:r>
            <a:r>
              <a:rPr lang="en-US" sz="4000" b="1" dirty="0">
                <a:latin typeface="Times New Roman" panose="02020603050405020304" pitchFamily="18" charset="0"/>
                <a:cs typeface="Times New Roman" panose="02020603050405020304" pitchFamily="18" charset="0"/>
              </a:rPr>
              <a:t>DDP + AMP(bfloat16)) </a:t>
            </a:r>
          </a:p>
        </p:txBody>
      </p:sp>
      <p:pic>
        <p:nvPicPr>
          <p:cNvPr id="4" name="Picture 3">
            <a:extLst>
              <a:ext uri="{FF2B5EF4-FFF2-40B4-BE49-F238E27FC236}">
                <a16:creationId xmlns:a16="http://schemas.microsoft.com/office/drawing/2014/main" id="{528FC7C6-675A-D5F4-A441-C2797C3969A0}"/>
              </a:ext>
            </a:extLst>
          </p:cNvPr>
          <p:cNvPicPr>
            <a:picLocks noChangeAspect="1"/>
          </p:cNvPicPr>
          <p:nvPr/>
        </p:nvPicPr>
        <p:blipFill>
          <a:blip r:embed="rId3"/>
          <a:stretch>
            <a:fillRect/>
          </a:stretch>
        </p:blipFill>
        <p:spPr>
          <a:xfrm>
            <a:off x="5539409" y="2035204"/>
            <a:ext cx="6175015" cy="4140308"/>
          </a:xfrm>
          <a:prstGeom prst="rect">
            <a:avLst/>
          </a:prstGeom>
        </p:spPr>
      </p:pic>
      <p:pic>
        <p:nvPicPr>
          <p:cNvPr id="5" name="Picture 4">
            <a:extLst>
              <a:ext uri="{FF2B5EF4-FFF2-40B4-BE49-F238E27FC236}">
                <a16:creationId xmlns:a16="http://schemas.microsoft.com/office/drawing/2014/main" id="{5B1129E2-137A-359C-1511-15602CB842DE}"/>
              </a:ext>
            </a:extLst>
          </p:cNvPr>
          <p:cNvPicPr>
            <a:picLocks noChangeAspect="1"/>
          </p:cNvPicPr>
          <p:nvPr/>
        </p:nvPicPr>
        <p:blipFill>
          <a:blip r:embed="rId4"/>
          <a:stretch>
            <a:fillRect/>
          </a:stretch>
        </p:blipFill>
        <p:spPr>
          <a:xfrm>
            <a:off x="1364975" y="1708235"/>
            <a:ext cx="3684468" cy="4794247"/>
          </a:xfrm>
          <a:prstGeom prst="rect">
            <a:avLst/>
          </a:prstGeom>
        </p:spPr>
      </p:pic>
    </p:spTree>
    <p:extLst>
      <p:ext uri="{BB962C8B-B14F-4D97-AF65-F5344CB8AC3E}">
        <p14:creationId xmlns:p14="http://schemas.microsoft.com/office/powerpoint/2010/main" val="38598804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4919E1-11EC-2286-3E89-C4F66983955A}"/>
              </a:ext>
            </a:extLst>
          </p:cNvPr>
          <p:cNvSpPr>
            <a:spLocks noGrp="1"/>
          </p:cNvSpPr>
          <p:nvPr>
            <p:ph type="title"/>
          </p:nvPr>
        </p:nvSpPr>
        <p:spPr/>
        <p:txBody>
          <a:bodyPr>
            <a:normAutofit/>
          </a:bodyPr>
          <a:lstStyle/>
          <a:p>
            <a:r>
              <a:rPr lang="en-US" sz="4000" b="1" dirty="0">
                <a:highlight>
                  <a:srgbClr val="FFFFFF"/>
                </a:highlight>
                <a:latin typeface="Times New Roman" panose="02020603050405020304" pitchFamily="18" charset="0"/>
                <a:cs typeface="Times New Roman" panose="02020603050405020304" pitchFamily="18" charset="0"/>
              </a:rPr>
              <a:t>T</a:t>
            </a:r>
            <a:r>
              <a:rPr lang="en-US" sz="4000" b="1" i="0" dirty="0">
                <a:effectLst/>
                <a:highlight>
                  <a:srgbClr val="FFFFFF"/>
                </a:highlight>
                <a:latin typeface="Times New Roman" panose="02020603050405020304" pitchFamily="18" charset="0"/>
                <a:cs typeface="Times New Roman" panose="02020603050405020304" pitchFamily="18" charset="0"/>
              </a:rPr>
              <a:t>he Optimal Training Configuration (</a:t>
            </a:r>
            <a:r>
              <a:rPr lang="en-US" sz="4000" b="1" dirty="0">
                <a:latin typeface="Times New Roman" panose="02020603050405020304" pitchFamily="18" charset="0"/>
                <a:cs typeface="Times New Roman" panose="02020603050405020304" pitchFamily="18" charset="0"/>
              </a:rPr>
              <a:t>DDP + AMP(bfloat16)) </a:t>
            </a:r>
          </a:p>
        </p:txBody>
      </p:sp>
      <p:sp>
        <p:nvSpPr>
          <p:cNvPr id="3" name="Content Placeholder 2">
            <a:extLst>
              <a:ext uri="{FF2B5EF4-FFF2-40B4-BE49-F238E27FC236}">
                <a16:creationId xmlns:a16="http://schemas.microsoft.com/office/drawing/2014/main" id="{478D8408-67C8-5877-42B5-9EC3A927DBB5}"/>
              </a:ext>
            </a:extLst>
          </p:cNvPr>
          <p:cNvSpPr>
            <a:spLocks noGrp="1"/>
          </p:cNvSpPr>
          <p:nvPr>
            <p:ph idx="1"/>
          </p:nvPr>
        </p:nvSpPr>
        <p:spPr>
          <a:xfrm>
            <a:off x="917222" y="1848202"/>
            <a:ext cx="8181622" cy="3660776"/>
          </a:xfrm>
        </p:spPr>
        <p:txBody>
          <a:bodyPr>
            <a:noAutofit/>
          </a:bodyPr>
          <a:lstStyle/>
          <a:p>
            <a:pPr algn="l">
              <a:buFont typeface="Arial" panose="020B0604020202020204" pitchFamily="34" charset="0"/>
              <a:buChar char="•"/>
            </a:pPr>
            <a:r>
              <a:rPr lang="en-US" sz="1400" b="1" i="0" dirty="0">
                <a:effectLst/>
                <a:highlight>
                  <a:srgbClr val="FFFFFF"/>
                </a:highlight>
                <a:latin typeface="Times New Roman" panose="02020603050405020304" pitchFamily="18" charset="0"/>
                <a:cs typeface="Times New Roman" panose="02020603050405020304" pitchFamily="18" charset="0"/>
              </a:rPr>
              <a:t>GPU Count: 1, Batch Size: 128</a:t>
            </a:r>
            <a:endParaRPr lang="en-US" sz="1400" b="0" i="0" dirty="0">
              <a:effectLst/>
              <a:highlight>
                <a:srgbClr val="FFFFFF"/>
              </a:highlight>
              <a:latin typeface="Times New Roman" panose="02020603050405020304" pitchFamily="18" charset="0"/>
              <a:cs typeface="Times New Roman" panose="02020603050405020304" pitchFamily="18" charset="0"/>
            </a:endParaRPr>
          </a:p>
          <a:p>
            <a:pPr algn="l">
              <a:buFont typeface="Arial" panose="020B0604020202020204" pitchFamily="34" charset="0"/>
              <a:buChar char="•"/>
            </a:pPr>
            <a:r>
              <a:rPr lang="en-US" sz="1400" b="1" i="0" dirty="0">
                <a:effectLst/>
                <a:highlight>
                  <a:srgbClr val="FFFFFF"/>
                </a:highlight>
                <a:latin typeface="Times New Roman" panose="02020603050405020304" pitchFamily="18" charset="0"/>
                <a:cs typeface="Times New Roman" panose="02020603050405020304" pitchFamily="18" charset="0"/>
              </a:rPr>
              <a:t>Best Epoch: 12</a:t>
            </a:r>
            <a:endParaRPr lang="en-US" sz="1400" b="0" i="0" dirty="0">
              <a:effectLst/>
              <a:highlight>
                <a:srgbClr val="FFFFFF"/>
              </a:highlight>
              <a:latin typeface="Times New Roman" panose="02020603050405020304" pitchFamily="18" charset="0"/>
              <a:cs typeface="Times New Roman" panose="02020603050405020304" pitchFamily="18" charset="0"/>
            </a:endParaRPr>
          </a:p>
          <a:p>
            <a:pPr algn="l">
              <a:buFont typeface="Arial" panose="020B0604020202020204" pitchFamily="34" charset="0"/>
              <a:buChar char="•"/>
            </a:pPr>
            <a:r>
              <a:rPr lang="en-US" sz="1400" b="1" i="0" dirty="0">
                <a:effectLst/>
                <a:highlight>
                  <a:srgbClr val="FFFFFF"/>
                </a:highlight>
                <a:latin typeface="Times New Roman" panose="02020603050405020304" pitchFamily="18" charset="0"/>
                <a:cs typeface="Times New Roman" panose="02020603050405020304" pitchFamily="18" charset="0"/>
              </a:rPr>
              <a:t>Accuracy Metrics</a:t>
            </a:r>
            <a:r>
              <a:rPr lang="en-US" sz="1400" b="0" i="0" dirty="0">
                <a:effectLst/>
                <a:highlight>
                  <a:srgbClr val="FFFFFF"/>
                </a:highlight>
                <a:latin typeface="Times New Roman" panose="02020603050405020304" pitchFamily="18" charset="0"/>
                <a:cs typeface="Times New Roman" panose="02020603050405020304" pitchFamily="18" charset="0"/>
              </a:rPr>
              <a:t>:</a:t>
            </a:r>
          </a:p>
          <a:p>
            <a:pPr marL="742950" lvl="1" indent="-285750" algn="l">
              <a:buFont typeface="Arial" panose="020B0604020202020204" pitchFamily="34" charset="0"/>
              <a:buChar char="•"/>
            </a:pPr>
            <a:r>
              <a:rPr lang="en-US" sz="1400" b="0" i="0" dirty="0">
                <a:effectLst/>
                <a:highlight>
                  <a:srgbClr val="FFFFFF"/>
                </a:highlight>
                <a:latin typeface="Times New Roman" panose="02020603050405020304" pitchFamily="18" charset="0"/>
                <a:cs typeface="Times New Roman" panose="02020603050405020304" pitchFamily="18" charset="0"/>
              </a:rPr>
              <a:t>Train Accuracy: 95.54%</a:t>
            </a:r>
          </a:p>
          <a:p>
            <a:pPr marL="742950" lvl="1" indent="-285750" algn="l">
              <a:buFont typeface="Arial" panose="020B0604020202020204" pitchFamily="34" charset="0"/>
              <a:buChar char="•"/>
            </a:pPr>
            <a:r>
              <a:rPr lang="en-US" sz="1400" b="0" i="0" dirty="0">
                <a:effectLst/>
                <a:highlight>
                  <a:srgbClr val="FFFFFF"/>
                </a:highlight>
                <a:latin typeface="Times New Roman" panose="02020603050405020304" pitchFamily="18" charset="0"/>
                <a:cs typeface="Times New Roman" panose="02020603050405020304" pitchFamily="18" charset="0"/>
              </a:rPr>
              <a:t>Validation Accuracy: 93.49%</a:t>
            </a:r>
          </a:p>
          <a:p>
            <a:pPr marL="742950" lvl="1" indent="-285750" algn="l">
              <a:buFont typeface="Arial" panose="020B0604020202020204" pitchFamily="34" charset="0"/>
              <a:buChar char="•"/>
            </a:pPr>
            <a:r>
              <a:rPr lang="en-US" sz="1400" b="0" i="0" dirty="0">
                <a:effectLst/>
                <a:highlight>
                  <a:srgbClr val="FFFFFF"/>
                </a:highlight>
                <a:latin typeface="Times New Roman" panose="02020603050405020304" pitchFamily="18" charset="0"/>
                <a:cs typeface="Times New Roman" panose="02020603050405020304" pitchFamily="18" charset="0"/>
              </a:rPr>
              <a:t>Test Accuracy: 93.35%</a:t>
            </a:r>
          </a:p>
          <a:p>
            <a:pPr algn="l">
              <a:buFont typeface="Arial" panose="020B0604020202020204" pitchFamily="34" charset="0"/>
              <a:buChar char="•"/>
            </a:pPr>
            <a:r>
              <a:rPr lang="en-US" sz="1400" b="1" i="0" dirty="0">
                <a:effectLst/>
                <a:highlight>
                  <a:srgbClr val="FFFFFF"/>
                </a:highlight>
                <a:latin typeface="Times New Roman" panose="02020603050405020304" pitchFamily="18" charset="0"/>
                <a:cs typeface="Times New Roman" panose="02020603050405020304" pitchFamily="18" charset="0"/>
              </a:rPr>
              <a:t>Loss Metrics</a:t>
            </a:r>
            <a:r>
              <a:rPr lang="en-US" sz="1400" b="0" i="0" dirty="0">
                <a:effectLst/>
                <a:highlight>
                  <a:srgbClr val="FFFFFF"/>
                </a:highlight>
                <a:latin typeface="Times New Roman" panose="02020603050405020304" pitchFamily="18" charset="0"/>
                <a:cs typeface="Times New Roman" panose="02020603050405020304" pitchFamily="18" charset="0"/>
              </a:rPr>
              <a:t>:</a:t>
            </a:r>
          </a:p>
          <a:p>
            <a:pPr marL="742950" lvl="1" indent="-285750" algn="l">
              <a:buFont typeface="Arial" panose="020B0604020202020204" pitchFamily="34" charset="0"/>
              <a:buChar char="•"/>
            </a:pPr>
            <a:r>
              <a:rPr lang="en-US" sz="1400" b="0" i="0" dirty="0">
                <a:effectLst/>
                <a:highlight>
                  <a:srgbClr val="FFFFFF"/>
                </a:highlight>
                <a:latin typeface="Times New Roman" panose="02020603050405020304" pitchFamily="18" charset="0"/>
                <a:cs typeface="Times New Roman" panose="02020603050405020304" pitchFamily="18" charset="0"/>
              </a:rPr>
              <a:t>Train Loss: 0.1253</a:t>
            </a:r>
          </a:p>
          <a:p>
            <a:pPr marL="742950" lvl="1" indent="-285750" algn="l">
              <a:buFont typeface="Arial" panose="020B0604020202020204" pitchFamily="34" charset="0"/>
              <a:buChar char="•"/>
            </a:pPr>
            <a:r>
              <a:rPr lang="en-US" sz="1400" b="0" i="0" dirty="0">
                <a:effectLst/>
                <a:highlight>
                  <a:srgbClr val="FFFFFF"/>
                </a:highlight>
                <a:latin typeface="Times New Roman" panose="02020603050405020304" pitchFamily="18" charset="0"/>
                <a:cs typeface="Times New Roman" panose="02020603050405020304" pitchFamily="18" charset="0"/>
              </a:rPr>
              <a:t>Validation Loss: 0.2265</a:t>
            </a:r>
          </a:p>
          <a:p>
            <a:pPr marL="0" indent="0">
              <a:buNone/>
            </a:pPr>
            <a:r>
              <a:rPr lang="en-US" sz="1400" b="0" i="0" dirty="0">
                <a:effectLst/>
                <a:highlight>
                  <a:srgbClr val="FFFFFF"/>
                </a:highlight>
                <a:latin typeface="Times New Roman" panose="02020603050405020304" pitchFamily="18" charset="0"/>
                <a:cs typeface="Times New Roman" panose="02020603050405020304" pitchFamily="18" charset="0"/>
              </a:rPr>
              <a:t>Best Configuration Based on Highest Test Accuracy and Lowest Total Training Time</a:t>
            </a:r>
          </a:p>
          <a:p>
            <a:pPr algn="l">
              <a:buFont typeface="Arial" panose="020B0604020202020204" pitchFamily="34" charset="0"/>
              <a:buChar char="•"/>
            </a:pPr>
            <a:r>
              <a:rPr lang="en-US" sz="1400" b="1" i="0" dirty="0">
                <a:effectLst/>
                <a:highlight>
                  <a:srgbClr val="FFFFFF"/>
                </a:highlight>
                <a:latin typeface="Times New Roman" panose="02020603050405020304" pitchFamily="18" charset="0"/>
                <a:cs typeface="Times New Roman" panose="02020603050405020304" pitchFamily="18" charset="0"/>
              </a:rPr>
              <a:t>GPU Count: 4, Batch Size: 1024</a:t>
            </a:r>
            <a:endParaRPr lang="en-US" sz="1400" b="0" i="0" dirty="0">
              <a:effectLst/>
              <a:highlight>
                <a:srgbClr val="FFFFFF"/>
              </a:highlight>
              <a:latin typeface="Times New Roman" panose="02020603050405020304" pitchFamily="18" charset="0"/>
              <a:cs typeface="Times New Roman" panose="02020603050405020304" pitchFamily="18" charset="0"/>
            </a:endParaRPr>
          </a:p>
          <a:p>
            <a:pPr algn="l">
              <a:buFont typeface="Arial" panose="020B0604020202020204" pitchFamily="34" charset="0"/>
              <a:buChar char="•"/>
            </a:pPr>
            <a:r>
              <a:rPr lang="en-US" sz="1400" b="1" i="0" dirty="0">
                <a:effectLst/>
                <a:highlight>
                  <a:srgbClr val="FFFFFF"/>
                </a:highlight>
                <a:latin typeface="Times New Roman" panose="02020603050405020304" pitchFamily="18" charset="0"/>
                <a:cs typeface="Times New Roman" panose="02020603050405020304" pitchFamily="18" charset="0"/>
              </a:rPr>
              <a:t>Training Time: 10.87 seconds</a:t>
            </a:r>
          </a:p>
          <a:p>
            <a:pPr algn="l">
              <a:buFont typeface="Arial" panose="020B0604020202020204" pitchFamily="34" charset="0"/>
              <a:buChar char="•"/>
            </a:pPr>
            <a:r>
              <a:rPr lang="en-US" sz="1400" b="1" i="0" dirty="0">
                <a:effectLst/>
                <a:highlight>
                  <a:srgbClr val="FFFFFF"/>
                </a:highlight>
                <a:latin typeface="Times New Roman" panose="02020603050405020304" pitchFamily="18" charset="0"/>
                <a:cs typeface="Times New Roman" panose="02020603050405020304" pitchFamily="18" charset="0"/>
              </a:rPr>
              <a:t>Test Accuracy: 90.20%</a:t>
            </a:r>
            <a:endParaRPr lang="en-US" sz="1400" b="0" i="0" dirty="0">
              <a:effectLst/>
              <a:highlight>
                <a:srgbClr val="FFFFFF"/>
              </a:highlight>
              <a:latin typeface="Times New Roman" panose="02020603050405020304" pitchFamily="18" charset="0"/>
              <a:cs typeface="Times New Roman" panose="02020603050405020304" pitchFamily="18" charset="0"/>
            </a:endParaRPr>
          </a:p>
          <a:p>
            <a:endParaRPr lang="en-US" sz="14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AEA342A4-084B-E591-A3F4-6A7EF1E61971}"/>
              </a:ext>
            </a:extLst>
          </p:cNvPr>
          <p:cNvPicPr>
            <a:picLocks noChangeAspect="1"/>
          </p:cNvPicPr>
          <p:nvPr/>
        </p:nvPicPr>
        <p:blipFill>
          <a:blip r:embed="rId2"/>
          <a:stretch>
            <a:fillRect/>
          </a:stretch>
        </p:blipFill>
        <p:spPr>
          <a:xfrm>
            <a:off x="3884588" y="4764512"/>
            <a:ext cx="7772400" cy="1728363"/>
          </a:xfrm>
          <a:prstGeom prst="rect">
            <a:avLst/>
          </a:prstGeom>
        </p:spPr>
      </p:pic>
    </p:spTree>
    <p:extLst>
      <p:ext uri="{BB962C8B-B14F-4D97-AF65-F5344CB8AC3E}">
        <p14:creationId xmlns:p14="http://schemas.microsoft.com/office/powerpoint/2010/main" val="33425645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436DB4-2652-9F52-6153-2B77F823A1A5}"/>
              </a:ext>
            </a:extLst>
          </p:cNvPr>
          <p:cNvSpPr>
            <a:spLocks noGrp="1"/>
          </p:cNvSpPr>
          <p:nvPr>
            <p:ph type="title"/>
          </p:nvPr>
        </p:nvSpPr>
        <p:spPr/>
        <p:txBody>
          <a:bodyPr>
            <a:normAutofit/>
          </a:bodyPr>
          <a:lstStyle/>
          <a:p>
            <a:r>
              <a:rPr lang="en-US" sz="4000" b="1" i="0" dirty="0">
                <a:effectLst/>
                <a:highlight>
                  <a:srgbClr val="FFFFFF"/>
                </a:highlight>
                <a:latin typeface="Times New Roman" panose="02020603050405020304" pitchFamily="18" charset="0"/>
                <a:cs typeface="Times New Roman" panose="02020603050405020304" pitchFamily="18" charset="0"/>
              </a:rPr>
              <a:t>DDP vs AMP Training times Across GPU and Batch Size Configurations</a:t>
            </a:r>
            <a:endParaRPr lang="en-US" sz="4000" b="1"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732C4CFE-4BB9-B773-CE3C-87532D607587}"/>
              </a:ext>
            </a:extLst>
          </p:cNvPr>
          <p:cNvPicPr>
            <a:picLocks noChangeAspect="1"/>
          </p:cNvPicPr>
          <p:nvPr/>
        </p:nvPicPr>
        <p:blipFill>
          <a:blip r:embed="rId3"/>
          <a:stretch>
            <a:fillRect/>
          </a:stretch>
        </p:blipFill>
        <p:spPr>
          <a:xfrm>
            <a:off x="1836515" y="1861477"/>
            <a:ext cx="8518970" cy="4485624"/>
          </a:xfrm>
          <a:prstGeom prst="rect">
            <a:avLst/>
          </a:prstGeom>
        </p:spPr>
      </p:pic>
    </p:spTree>
    <p:extLst>
      <p:ext uri="{BB962C8B-B14F-4D97-AF65-F5344CB8AC3E}">
        <p14:creationId xmlns:p14="http://schemas.microsoft.com/office/powerpoint/2010/main" val="3006344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4CA5E6-3978-49DE-919C-E6017CCC9402}"/>
              </a:ext>
            </a:extLst>
          </p:cNvPr>
          <p:cNvSpPr>
            <a:spLocks noGrp="1"/>
          </p:cNvSpPr>
          <p:nvPr>
            <p:ph type="title"/>
          </p:nvPr>
        </p:nvSpPr>
        <p:spPr/>
        <p:txBody>
          <a:bodyPr>
            <a:normAutofit/>
          </a:bodyPr>
          <a:lstStyle/>
          <a:p>
            <a:r>
              <a:rPr lang="en-US" sz="4000" b="1" i="0" dirty="0">
                <a:effectLst/>
                <a:highlight>
                  <a:srgbClr val="FFFFFF"/>
                </a:highlight>
                <a:latin typeface="Times New Roman" panose="02020603050405020304" pitchFamily="18" charset="0"/>
                <a:cs typeface="Times New Roman" panose="02020603050405020304" pitchFamily="18" charset="0"/>
              </a:rPr>
              <a:t>DDP vs AMP Training Performance</a:t>
            </a:r>
            <a:endParaRPr lang="en-US" sz="40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32013B22-E08B-6F2F-DFC5-6D8F0F8E9FC5}"/>
              </a:ext>
            </a:extLst>
          </p:cNvPr>
          <p:cNvSpPr>
            <a:spLocks noGrp="1"/>
          </p:cNvSpPr>
          <p:nvPr>
            <p:ph idx="1"/>
          </p:nvPr>
        </p:nvSpPr>
        <p:spPr>
          <a:xfrm>
            <a:off x="997226" y="2130425"/>
            <a:ext cx="4851400" cy="3475245"/>
          </a:xfrm>
        </p:spPr>
        <p:txBody>
          <a:bodyPr>
            <a:noAutofit/>
          </a:bodyPr>
          <a:lstStyle/>
          <a:p>
            <a:pPr marL="0" indent="0">
              <a:buNone/>
            </a:pPr>
            <a:r>
              <a:rPr lang="en-US" sz="1400" b="0" i="0" dirty="0">
                <a:effectLst/>
                <a:highlight>
                  <a:srgbClr val="FFFFFF"/>
                </a:highlight>
                <a:latin typeface="Times New Roman" panose="02020603050405020304" pitchFamily="18" charset="0"/>
                <a:cs typeface="Times New Roman" panose="02020603050405020304" pitchFamily="18" charset="0"/>
              </a:rPr>
              <a:t>Training Time Reduction with Mixed Precision</a:t>
            </a:r>
          </a:p>
          <a:p>
            <a:pPr algn="l">
              <a:buFont typeface="Arial" panose="020B0604020202020204" pitchFamily="34" charset="0"/>
              <a:buChar char="•"/>
            </a:pPr>
            <a:r>
              <a:rPr lang="en-US" sz="1400" b="1" i="0" dirty="0">
                <a:effectLst/>
                <a:highlight>
                  <a:srgbClr val="FFFFFF"/>
                </a:highlight>
                <a:latin typeface="Times New Roman" panose="02020603050405020304" pitchFamily="18" charset="0"/>
                <a:cs typeface="Times New Roman" panose="02020603050405020304" pitchFamily="18" charset="0"/>
              </a:rPr>
              <a:t>Universal Speedup</a:t>
            </a:r>
            <a:r>
              <a:rPr lang="en-US" sz="1400" b="0" i="0" dirty="0">
                <a:effectLst/>
                <a:highlight>
                  <a:srgbClr val="FFFFFF"/>
                </a:highlight>
                <a:latin typeface="Times New Roman" panose="02020603050405020304" pitchFamily="18" charset="0"/>
                <a:cs typeface="Times New Roman" panose="02020603050405020304" pitchFamily="18" charset="0"/>
              </a:rPr>
              <a:t>: AMP consistently delivers significant training time reductions across all GPU counts and batch sizes</a:t>
            </a:r>
          </a:p>
          <a:p>
            <a:pPr algn="l">
              <a:buFont typeface="Arial" panose="020B0604020202020204" pitchFamily="34" charset="0"/>
              <a:buChar char="•"/>
            </a:pPr>
            <a:r>
              <a:rPr lang="en-US" sz="1400" b="1" i="0" dirty="0">
                <a:effectLst/>
                <a:highlight>
                  <a:srgbClr val="FFFFFF"/>
                </a:highlight>
                <a:latin typeface="Times New Roman" panose="02020603050405020304" pitchFamily="18" charset="0"/>
                <a:cs typeface="Times New Roman" panose="02020603050405020304" pitchFamily="18" charset="0"/>
              </a:rPr>
              <a:t>Scaling with Batch Size</a:t>
            </a:r>
            <a:r>
              <a:rPr lang="en-US" sz="1400" b="0" i="0" dirty="0">
                <a:effectLst/>
                <a:highlight>
                  <a:srgbClr val="FFFFFF"/>
                </a:highlight>
                <a:latin typeface="Times New Roman" panose="02020603050405020304" pitchFamily="18" charset="0"/>
                <a:cs typeface="Times New Roman" panose="02020603050405020304" pitchFamily="18" charset="0"/>
              </a:rPr>
              <a:t>: Time reduction generally increases with larger batch sizes</a:t>
            </a:r>
          </a:p>
          <a:p>
            <a:pPr marL="742950" lvl="1" indent="-285750" algn="l">
              <a:buFont typeface="Arial" panose="020B0604020202020204" pitchFamily="34" charset="0"/>
              <a:buChar char="•"/>
            </a:pPr>
            <a:r>
              <a:rPr lang="en-US" sz="1400" b="0" i="0" dirty="0">
                <a:effectLst/>
                <a:highlight>
                  <a:srgbClr val="FFFFFF"/>
                </a:highlight>
                <a:latin typeface="Times New Roman" panose="02020603050405020304" pitchFamily="18" charset="0"/>
                <a:cs typeface="Times New Roman" panose="02020603050405020304" pitchFamily="18" charset="0"/>
              </a:rPr>
              <a:t>Batch size 64: ~38-42% reduction</a:t>
            </a:r>
          </a:p>
          <a:p>
            <a:pPr marL="742950" lvl="1" indent="-285750" algn="l">
              <a:buFont typeface="Arial" panose="020B0604020202020204" pitchFamily="34" charset="0"/>
              <a:buChar char="•"/>
            </a:pPr>
            <a:r>
              <a:rPr lang="en-US" sz="1400" b="0" i="0" dirty="0">
                <a:effectLst/>
                <a:highlight>
                  <a:srgbClr val="FFFFFF"/>
                </a:highlight>
                <a:latin typeface="Times New Roman" panose="02020603050405020304" pitchFamily="18" charset="0"/>
                <a:cs typeface="Times New Roman" panose="02020603050405020304" pitchFamily="18" charset="0"/>
              </a:rPr>
              <a:t>Batch size 2048: ~64-66% reduction</a:t>
            </a:r>
          </a:p>
          <a:p>
            <a:pPr algn="l">
              <a:buFont typeface="Arial" panose="020B0604020202020204" pitchFamily="34" charset="0"/>
              <a:buChar char="•"/>
            </a:pPr>
            <a:r>
              <a:rPr lang="en-US" sz="1400" b="1" i="0" dirty="0">
                <a:effectLst/>
                <a:highlight>
                  <a:srgbClr val="FFFFFF"/>
                </a:highlight>
                <a:latin typeface="Times New Roman" panose="02020603050405020304" pitchFamily="18" charset="0"/>
                <a:cs typeface="Times New Roman" panose="02020603050405020304" pitchFamily="18" charset="0"/>
              </a:rPr>
              <a:t>Most Dramatic Improvements</a:t>
            </a:r>
            <a:r>
              <a:rPr lang="en-US" sz="1400" b="0" i="0" dirty="0">
                <a:effectLst/>
                <a:highlight>
                  <a:srgbClr val="FFFFFF"/>
                </a:highlight>
                <a:latin typeface="Times New Roman" panose="02020603050405020304" pitchFamily="18" charset="0"/>
                <a:cs typeface="Times New Roman" panose="02020603050405020304" pitchFamily="18" charset="0"/>
              </a:rPr>
              <a:t>:</a:t>
            </a:r>
          </a:p>
          <a:p>
            <a:pPr marL="742950" lvl="1" indent="-285750" algn="l">
              <a:buFont typeface="Arial" panose="020B0604020202020204" pitchFamily="34" charset="0"/>
              <a:buChar char="•"/>
            </a:pPr>
            <a:r>
              <a:rPr lang="en-US" sz="1400" b="0" i="0" dirty="0">
                <a:effectLst/>
                <a:highlight>
                  <a:srgbClr val="FFFFFF"/>
                </a:highlight>
                <a:latin typeface="Times New Roman" panose="02020603050405020304" pitchFamily="18" charset="0"/>
                <a:cs typeface="Times New Roman" panose="02020603050405020304" pitchFamily="18" charset="0"/>
              </a:rPr>
              <a:t>4 GPUs, batch size 2048: 66.25% reduction (31.72s → 10.71s)</a:t>
            </a:r>
          </a:p>
          <a:p>
            <a:pPr marL="742950" lvl="1" indent="-285750" algn="l">
              <a:buFont typeface="Arial" panose="020B0604020202020204" pitchFamily="34" charset="0"/>
              <a:buChar char="•"/>
            </a:pPr>
            <a:r>
              <a:rPr lang="en-US" sz="1400" b="0" i="0" dirty="0">
                <a:effectLst/>
                <a:highlight>
                  <a:srgbClr val="FFFFFF"/>
                </a:highlight>
                <a:latin typeface="Times New Roman" panose="02020603050405020304" pitchFamily="18" charset="0"/>
                <a:cs typeface="Times New Roman" panose="02020603050405020304" pitchFamily="18" charset="0"/>
              </a:rPr>
              <a:t>1 GPU, batch size 1024: 65.83% reduction (104.31s → 35.64s)</a:t>
            </a:r>
          </a:p>
          <a:p>
            <a:pPr algn="l">
              <a:buFont typeface="Arial" panose="020B0604020202020204" pitchFamily="34" charset="0"/>
              <a:buChar char="•"/>
            </a:pPr>
            <a:r>
              <a:rPr lang="en-US" sz="1400" b="1" i="0" dirty="0">
                <a:effectLst/>
                <a:highlight>
                  <a:srgbClr val="FFFFFF"/>
                </a:highlight>
                <a:latin typeface="Times New Roman" panose="02020603050405020304" pitchFamily="18" charset="0"/>
                <a:cs typeface="Times New Roman" panose="02020603050405020304" pitchFamily="18" charset="0"/>
              </a:rPr>
              <a:t>Consistent Benefits</a:t>
            </a:r>
            <a:r>
              <a:rPr lang="en-US" sz="1400" b="0" i="0" dirty="0">
                <a:effectLst/>
                <a:highlight>
                  <a:srgbClr val="FFFFFF"/>
                </a:highlight>
                <a:latin typeface="Times New Roman" panose="02020603050405020304" pitchFamily="18" charset="0"/>
                <a:cs typeface="Times New Roman" panose="02020603050405020304" pitchFamily="18" charset="0"/>
              </a:rPr>
              <a:t>: Even the smallest improvement (4 GPUs, batch size 64) still shows a substantial 33.79% reduction</a:t>
            </a:r>
          </a:p>
          <a:p>
            <a:endParaRPr lang="en-US" sz="14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AEE5096B-5840-4F80-0731-AC86E48A1891}"/>
              </a:ext>
            </a:extLst>
          </p:cNvPr>
          <p:cNvPicPr>
            <a:picLocks noChangeAspect="1"/>
          </p:cNvPicPr>
          <p:nvPr/>
        </p:nvPicPr>
        <p:blipFill>
          <a:blip r:embed="rId3"/>
          <a:stretch>
            <a:fillRect/>
          </a:stretch>
        </p:blipFill>
        <p:spPr>
          <a:xfrm>
            <a:off x="6502402" y="1460500"/>
            <a:ext cx="4332649" cy="5032375"/>
          </a:xfrm>
          <a:prstGeom prst="rect">
            <a:avLst/>
          </a:prstGeom>
        </p:spPr>
      </p:pic>
    </p:spTree>
    <p:extLst>
      <p:ext uri="{BB962C8B-B14F-4D97-AF65-F5344CB8AC3E}">
        <p14:creationId xmlns:p14="http://schemas.microsoft.com/office/powerpoint/2010/main" val="38432949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B79A3-DF90-F80A-AE38-F239DF96167F}"/>
              </a:ext>
            </a:extLst>
          </p:cNvPr>
          <p:cNvSpPr>
            <a:spLocks noGrp="1"/>
          </p:cNvSpPr>
          <p:nvPr>
            <p:ph type="title"/>
          </p:nvPr>
        </p:nvSpPr>
        <p:spPr/>
        <p:txBody>
          <a:bodyPr>
            <a:normAutofit/>
          </a:bodyPr>
          <a:lstStyle/>
          <a:p>
            <a:r>
              <a:rPr lang="en-US" sz="4000" b="1" i="0" dirty="0">
                <a:effectLst/>
                <a:highlight>
                  <a:srgbClr val="FFFFFF"/>
                </a:highlight>
                <a:latin typeface="Times New Roman" panose="02020603050405020304" pitchFamily="18" charset="0"/>
                <a:cs typeface="Times New Roman" panose="02020603050405020304" pitchFamily="18" charset="0"/>
              </a:rPr>
              <a:t>Test Accuracy Comparison: DDP vs AMP</a:t>
            </a:r>
          </a:p>
        </p:txBody>
      </p:sp>
      <p:sp>
        <p:nvSpPr>
          <p:cNvPr id="3" name="Content Placeholder 2">
            <a:extLst>
              <a:ext uri="{FF2B5EF4-FFF2-40B4-BE49-F238E27FC236}">
                <a16:creationId xmlns:a16="http://schemas.microsoft.com/office/drawing/2014/main" id="{166E27E9-FD15-382D-B913-835EC081A4C6}"/>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21D6C490-9B98-FCF1-286B-FB3065A2EAE7}"/>
              </a:ext>
            </a:extLst>
          </p:cNvPr>
          <p:cNvPicPr>
            <a:picLocks noChangeAspect="1"/>
          </p:cNvPicPr>
          <p:nvPr/>
        </p:nvPicPr>
        <p:blipFill>
          <a:blip r:embed="rId3"/>
          <a:stretch>
            <a:fillRect/>
          </a:stretch>
        </p:blipFill>
        <p:spPr>
          <a:xfrm>
            <a:off x="8610600" y="1460500"/>
            <a:ext cx="3043660" cy="5032375"/>
          </a:xfrm>
          <a:prstGeom prst="rect">
            <a:avLst/>
          </a:prstGeom>
        </p:spPr>
      </p:pic>
      <p:pic>
        <p:nvPicPr>
          <p:cNvPr id="5" name="Picture 4">
            <a:extLst>
              <a:ext uri="{FF2B5EF4-FFF2-40B4-BE49-F238E27FC236}">
                <a16:creationId xmlns:a16="http://schemas.microsoft.com/office/drawing/2014/main" id="{92EBE859-C2C9-352A-B0B9-6E8ABC3F19B1}"/>
              </a:ext>
            </a:extLst>
          </p:cNvPr>
          <p:cNvPicPr>
            <a:picLocks noChangeAspect="1"/>
          </p:cNvPicPr>
          <p:nvPr/>
        </p:nvPicPr>
        <p:blipFill>
          <a:blip r:embed="rId4"/>
          <a:stretch>
            <a:fillRect/>
          </a:stretch>
        </p:blipFill>
        <p:spPr>
          <a:xfrm>
            <a:off x="538018" y="1825625"/>
            <a:ext cx="7772400" cy="4130151"/>
          </a:xfrm>
          <a:prstGeom prst="rect">
            <a:avLst/>
          </a:prstGeom>
        </p:spPr>
      </p:pic>
    </p:spTree>
    <p:extLst>
      <p:ext uri="{BB962C8B-B14F-4D97-AF65-F5344CB8AC3E}">
        <p14:creationId xmlns:p14="http://schemas.microsoft.com/office/powerpoint/2010/main" val="17634137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CE1238-3E9E-F247-4370-BA90F09F29CD}"/>
              </a:ext>
            </a:extLst>
          </p:cNvPr>
          <p:cNvSpPr>
            <a:spLocks noGrp="1"/>
          </p:cNvSpPr>
          <p:nvPr>
            <p:ph type="title"/>
          </p:nvPr>
        </p:nvSpPr>
        <p:spPr/>
        <p:txBody>
          <a:bodyPr>
            <a:normAutofit/>
          </a:bodyPr>
          <a:lstStyle/>
          <a:p>
            <a:r>
              <a:rPr lang="en-US" sz="4000" b="1" i="0" dirty="0">
                <a:effectLst/>
                <a:highlight>
                  <a:srgbClr val="FFFFFF"/>
                </a:highlight>
                <a:latin typeface="Times New Roman" panose="02020603050405020304" pitchFamily="18" charset="0"/>
                <a:cs typeface="Times New Roman" panose="02020603050405020304" pitchFamily="18" charset="0"/>
              </a:rPr>
              <a:t>Memory Usage Comparison Between DDP and AMP</a:t>
            </a:r>
            <a:endParaRPr lang="en-US" sz="4000" b="1"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70D22373-1208-0194-5035-D55E23C453BF}"/>
              </a:ext>
            </a:extLst>
          </p:cNvPr>
          <p:cNvPicPr>
            <a:picLocks noChangeAspect="1"/>
          </p:cNvPicPr>
          <p:nvPr/>
        </p:nvPicPr>
        <p:blipFill>
          <a:blip r:embed="rId3"/>
          <a:stretch>
            <a:fillRect/>
          </a:stretch>
        </p:blipFill>
        <p:spPr>
          <a:xfrm>
            <a:off x="2011017" y="1876645"/>
            <a:ext cx="8418443" cy="4502486"/>
          </a:xfrm>
          <a:prstGeom prst="rect">
            <a:avLst/>
          </a:prstGeom>
        </p:spPr>
      </p:pic>
    </p:spTree>
    <p:extLst>
      <p:ext uri="{BB962C8B-B14F-4D97-AF65-F5344CB8AC3E}">
        <p14:creationId xmlns:p14="http://schemas.microsoft.com/office/powerpoint/2010/main" val="35265439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63F288-AE09-F6D8-DC17-CF9AA6F4768E}"/>
              </a:ext>
            </a:extLst>
          </p:cNvPr>
          <p:cNvSpPr>
            <a:spLocks noGrp="1"/>
          </p:cNvSpPr>
          <p:nvPr>
            <p:ph type="title"/>
          </p:nvPr>
        </p:nvSpPr>
        <p:spPr/>
        <p:txBody>
          <a:bodyPr>
            <a:normAutofit/>
          </a:bodyPr>
          <a:lstStyle/>
          <a:p>
            <a:r>
              <a:rPr lang="en-US" sz="4000" b="1" dirty="0">
                <a:latin typeface="Times New Roman" panose="02020603050405020304" pitchFamily="18" charset="0"/>
                <a:cs typeface="Times New Roman" panose="02020603050405020304" pitchFamily="18" charset="0"/>
              </a:rPr>
              <a:t>Dataset Description</a:t>
            </a:r>
            <a:endParaRPr lang="en-US" sz="40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6DB96D13-6B56-C1A1-5522-6EC48F957FA8}"/>
              </a:ext>
            </a:extLst>
          </p:cNvPr>
          <p:cNvSpPr>
            <a:spLocks noGrp="1"/>
          </p:cNvSpPr>
          <p:nvPr>
            <p:ph idx="1"/>
          </p:nvPr>
        </p:nvSpPr>
        <p:spPr/>
        <p:txBody>
          <a:bodyPr>
            <a:noAutofit/>
          </a:bodyPr>
          <a:lstStyle/>
          <a:p>
            <a:pPr marL="0" indent="0">
              <a:buNone/>
            </a:pPr>
            <a:r>
              <a:rPr lang="en-US" sz="1400" b="1" dirty="0">
                <a:latin typeface="Times New Roman" panose="02020603050405020304" pitchFamily="18" charset="0"/>
                <a:cs typeface="Times New Roman" panose="02020603050405020304" pitchFamily="18" charset="0"/>
              </a:rPr>
              <a:t>TMNIST Dataset:</a:t>
            </a:r>
            <a:endParaRPr lang="en-US" sz="1400"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94 unique character classes (letters, digits, symbols)</a:t>
            </a:r>
          </a:p>
          <a:p>
            <a:pPr>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Variation across multiple font styles</a:t>
            </a:r>
          </a:p>
          <a:p>
            <a:pPr>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Each row represents an flattened image intensity values and its label</a:t>
            </a:r>
          </a:p>
          <a:p>
            <a:pPr>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Unbalanced class distribution initially</a:t>
            </a:r>
          </a:p>
        </p:txBody>
      </p:sp>
      <p:pic>
        <p:nvPicPr>
          <p:cNvPr id="4" name="Picture 3">
            <a:extLst>
              <a:ext uri="{FF2B5EF4-FFF2-40B4-BE49-F238E27FC236}">
                <a16:creationId xmlns:a16="http://schemas.microsoft.com/office/drawing/2014/main" id="{15D349A0-1705-2B45-A05E-FAC9ED9324F1}"/>
              </a:ext>
            </a:extLst>
          </p:cNvPr>
          <p:cNvPicPr>
            <a:picLocks noChangeAspect="1"/>
          </p:cNvPicPr>
          <p:nvPr/>
        </p:nvPicPr>
        <p:blipFill>
          <a:blip r:embed="rId2"/>
          <a:stretch>
            <a:fillRect/>
          </a:stretch>
        </p:blipFill>
        <p:spPr>
          <a:xfrm>
            <a:off x="6299201" y="3308780"/>
            <a:ext cx="5551098" cy="3223029"/>
          </a:xfrm>
          <a:prstGeom prst="rect">
            <a:avLst/>
          </a:prstGeom>
        </p:spPr>
      </p:pic>
      <p:pic>
        <p:nvPicPr>
          <p:cNvPr id="5" name="Picture 4">
            <a:extLst>
              <a:ext uri="{FF2B5EF4-FFF2-40B4-BE49-F238E27FC236}">
                <a16:creationId xmlns:a16="http://schemas.microsoft.com/office/drawing/2014/main" id="{D6E8A244-CA98-50C7-3AE5-C2D46CC6D95C}"/>
              </a:ext>
            </a:extLst>
          </p:cNvPr>
          <p:cNvPicPr>
            <a:picLocks noChangeAspect="1"/>
          </p:cNvPicPr>
          <p:nvPr/>
        </p:nvPicPr>
        <p:blipFill>
          <a:blip r:embed="rId3"/>
          <a:stretch>
            <a:fillRect/>
          </a:stretch>
        </p:blipFill>
        <p:spPr>
          <a:xfrm>
            <a:off x="997322" y="3429000"/>
            <a:ext cx="4699547" cy="3102809"/>
          </a:xfrm>
          <a:prstGeom prst="rect">
            <a:avLst/>
          </a:prstGeom>
        </p:spPr>
      </p:pic>
    </p:spTree>
    <p:extLst>
      <p:ext uri="{BB962C8B-B14F-4D97-AF65-F5344CB8AC3E}">
        <p14:creationId xmlns:p14="http://schemas.microsoft.com/office/powerpoint/2010/main" val="106434882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05E833-36B4-4B43-E6EA-E08A4337C01A}"/>
              </a:ext>
            </a:extLst>
          </p:cNvPr>
          <p:cNvSpPr>
            <a:spLocks noGrp="1"/>
          </p:cNvSpPr>
          <p:nvPr>
            <p:ph type="title"/>
          </p:nvPr>
        </p:nvSpPr>
        <p:spPr/>
        <p:txBody>
          <a:bodyPr>
            <a:normAutofit/>
          </a:bodyPr>
          <a:lstStyle/>
          <a:p>
            <a:r>
              <a:rPr lang="en-US" sz="4000" b="1" i="0" dirty="0">
                <a:effectLst/>
                <a:highlight>
                  <a:srgbClr val="FFFFFF"/>
                </a:highlight>
                <a:latin typeface="Times New Roman" panose="02020603050405020304" pitchFamily="18" charset="0"/>
                <a:cs typeface="Times New Roman" panose="02020603050405020304" pitchFamily="18" charset="0"/>
              </a:rPr>
              <a:t>Training Throughput: DDP vs AMP</a:t>
            </a:r>
            <a:r>
              <a:rPr lang="en-US" sz="4000" b="1" i="0" u="sng" dirty="0">
                <a:solidFill>
                  <a:srgbClr val="0D47A1"/>
                </a:solidFill>
                <a:effectLst/>
                <a:highlight>
                  <a:srgbClr val="FFFFFF"/>
                </a:highlight>
                <a:latin typeface="Times New Roman" panose="02020603050405020304" pitchFamily="18" charset="0"/>
                <a:cs typeface="Times New Roman" panose="02020603050405020304" pitchFamily="18" charset="0"/>
                <a:hlinkClick r:id="rId3"/>
              </a:rPr>
              <a:t>¶</a:t>
            </a:r>
            <a:endParaRPr lang="en-US" sz="4000" b="1"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4508D980-4DC8-CF0E-51CF-E856E3B2B6DF}"/>
              </a:ext>
            </a:extLst>
          </p:cNvPr>
          <p:cNvPicPr>
            <a:picLocks noChangeAspect="1"/>
          </p:cNvPicPr>
          <p:nvPr/>
        </p:nvPicPr>
        <p:blipFill>
          <a:blip r:embed="rId4"/>
          <a:stretch>
            <a:fillRect/>
          </a:stretch>
        </p:blipFill>
        <p:spPr>
          <a:xfrm>
            <a:off x="2042342" y="1879075"/>
            <a:ext cx="8365654" cy="4454774"/>
          </a:xfrm>
          <a:prstGeom prst="rect">
            <a:avLst/>
          </a:prstGeom>
        </p:spPr>
      </p:pic>
    </p:spTree>
    <p:extLst>
      <p:ext uri="{BB962C8B-B14F-4D97-AF65-F5344CB8AC3E}">
        <p14:creationId xmlns:p14="http://schemas.microsoft.com/office/powerpoint/2010/main" val="37219189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69EB9B-B007-0924-7552-65F42011E677}"/>
              </a:ext>
            </a:extLst>
          </p:cNvPr>
          <p:cNvSpPr>
            <a:spLocks noGrp="1"/>
          </p:cNvSpPr>
          <p:nvPr>
            <p:ph type="title"/>
          </p:nvPr>
        </p:nvSpPr>
        <p:spPr>
          <a:xfrm>
            <a:off x="611875" y="237371"/>
            <a:ext cx="10668000" cy="1325563"/>
          </a:xfrm>
        </p:spPr>
        <p:txBody>
          <a:bodyPr>
            <a:normAutofit/>
          </a:bodyPr>
          <a:lstStyle/>
          <a:p>
            <a:r>
              <a:rPr lang="en-US" sz="4000" b="1" dirty="0" err="1">
                <a:latin typeface="Times New Roman" panose="02020603050405020304" pitchFamily="18" charset="0"/>
                <a:cs typeface="Times New Roman" panose="02020603050405020304" pitchFamily="18" charset="0"/>
              </a:rPr>
              <a:t>Joblib</a:t>
            </a:r>
            <a:r>
              <a:rPr lang="en-US" sz="4000" b="1" dirty="0">
                <a:latin typeface="Times New Roman" panose="02020603050405020304" pitchFamily="18" charset="0"/>
                <a:cs typeface="Times New Roman" panose="02020603050405020304" pitchFamily="18" charset="0"/>
              </a:rPr>
              <a:t> on Multi-CPUs (Speed Up, Efficiency and Accuracy)</a:t>
            </a:r>
          </a:p>
        </p:txBody>
      </p:sp>
      <p:pic>
        <p:nvPicPr>
          <p:cNvPr id="10" name="Content Placeholder 9">
            <a:extLst>
              <a:ext uri="{FF2B5EF4-FFF2-40B4-BE49-F238E27FC236}">
                <a16:creationId xmlns:a16="http://schemas.microsoft.com/office/drawing/2014/main" id="{EE6B639E-D7F4-BE1B-C6AE-EFCC347871CA}"/>
              </a:ext>
            </a:extLst>
          </p:cNvPr>
          <p:cNvPicPr>
            <a:picLocks noGrp="1" noChangeAspect="1"/>
          </p:cNvPicPr>
          <p:nvPr>
            <p:ph idx="1"/>
          </p:nvPr>
        </p:nvPicPr>
        <p:blipFill>
          <a:blip r:embed="rId3"/>
          <a:stretch>
            <a:fillRect/>
          </a:stretch>
        </p:blipFill>
        <p:spPr>
          <a:xfrm>
            <a:off x="4197689" y="1023210"/>
            <a:ext cx="4883666" cy="3906933"/>
          </a:xfrm>
        </p:spPr>
      </p:pic>
      <p:pic>
        <p:nvPicPr>
          <p:cNvPr id="11" name="Picture 10">
            <a:extLst>
              <a:ext uri="{FF2B5EF4-FFF2-40B4-BE49-F238E27FC236}">
                <a16:creationId xmlns:a16="http://schemas.microsoft.com/office/drawing/2014/main" id="{DB7A6E33-1AF8-F84E-7F38-99566AC63157}"/>
              </a:ext>
            </a:extLst>
          </p:cNvPr>
          <p:cNvPicPr>
            <a:picLocks noChangeAspect="1"/>
          </p:cNvPicPr>
          <p:nvPr/>
        </p:nvPicPr>
        <p:blipFill>
          <a:blip r:embed="rId4"/>
          <a:stretch>
            <a:fillRect/>
          </a:stretch>
        </p:blipFill>
        <p:spPr>
          <a:xfrm>
            <a:off x="2004060" y="4930143"/>
            <a:ext cx="8183880" cy="1873709"/>
          </a:xfrm>
          <a:prstGeom prst="rect">
            <a:avLst/>
          </a:prstGeom>
        </p:spPr>
      </p:pic>
    </p:spTree>
    <p:extLst>
      <p:ext uri="{BB962C8B-B14F-4D97-AF65-F5344CB8AC3E}">
        <p14:creationId xmlns:p14="http://schemas.microsoft.com/office/powerpoint/2010/main" val="5491463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4927B5-A75F-C19B-D9F5-5456E3B1A775}"/>
              </a:ext>
            </a:extLst>
          </p:cNvPr>
          <p:cNvSpPr>
            <a:spLocks noGrp="1"/>
          </p:cNvSpPr>
          <p:nvPr>
            <p:ph type="title"/>
          </p:nvPr>
        </p:nvSpPr>
        <p:spPr/>
        <p:txBody>
          <a:bodyPr>
            <a:normAutofit/>
          </a:bodyPr>
          <a:lstStyle/>
          <a:p>
            <a:r>
              <a:rPr lang="en-US" sz="4000" b="1" dirty="0">
                <a:latin typeface="Times New Roman" panose="02020603050405020304" pitchFamily="18" charset="0"/>
                <a:cs typeface="Times New Roman" panose="02020603050405020304" pitchFamily="18" charset="0"/>
              </a:rPr>
              <a:t>Multi-CPUs using </a:t>
            </a:r>
            <a:r>
              <a:rPr lang="en-US" sz="4000" b="1" dirty="0" err="1">
                <a:latin typeface="Times New Roman" panose="02020603050405020304" pitchFamily="18" charset="0"/>
                <a:cs typeface="Times New Roman" panose="02020603050405020304" pitchFamily="18" charset="0"/>
              </a:rPr>
              <a:t>Joblib</a:t>
            </a:r>
            <a:r>
              <a:rPr lang="en-US" sz="4000" b="1" dirty="0">
                <a:latin typeface="Times New Roman" panose="02020603050405020304" pitchFamily="18" charset="0"/>
                <a:cs typeface="Times New Roman" panose="02020603050405020304" pitchFamily="18" charset="0"/>
              </a:rPr>
              <a:t> (different batch sizes)</a:t>
            </a:r>
          </a:p>
        </p:txBody>
      </p:sp>
      <p:pic>
        <p:nvPicPr>
          <p:cNvPr id="6" name="Content Placeholder 5">
            <a:extLst>
              <a:ext uri="{FF2B5EF4-FFF2-40B4-BE49-F238E27FC236}">
                <a16:creationId xmlns:a16="http://schemas.microsoft.com/office/drawing/2014/main" id="{1C350532-01F0-1A74-8308-2A724895868B}"/>
              </a:ext>
            </a:extLst>
          </p:cNvPr>
          <p:cNvPicPr>
            <a:picLocks noGrp="1" noChangeAspect="1"/>
          </p:cNvPicPr>
          <p:nvPr>
            <p:ph idx="1"/>
          </p:nvPr>
        </p:nvPicPr>
        <p:blipFill>
          <a:blip r:embed="rId3"/>
          <a:stretch>
            <a:fillRect/>
          </a:stretch>
        </p:blipFill>
        <p:spPr>
          <a:xfrm>
            <a:off x="1059180" y="1571624"/>
            <a:ext cx="4862322" cy="4051935"/>
          </a:xfrm>
        </p:spPr>
      </p:pic>
      <p:pic>
        <p:nvPicPr>
          <p:cNvPr id="8" name="Picture 7">
            <a:extLst>
              <a:ext uri="{FF2B5EF4-FFF2-40B4-BE49-F238E27FC236}">
                <a16:creationId xmlns:a16="http://schemas.microsoft.com/office/drawing/2014/main" id="{7F2A7C97-114E-4A25-C982-2B481D7E76BD}"/>
              </a:ext>
            </a:extLst>
          </p:cNvPr>
          <p:cNvPicPr>
            <a:picLocks noChangeAspect="1"/>
          </p:cNvPicPr>
          <p:nvPr/>
        </p:nvPicPr>
        <p:blipFill>
          <a:blip r:embed="rId4"/>
          <a:stretch>
            <a:fillRect/>
          </a:stretch>
        </p:blipFill>
        <p:spPr>
          <a:xfrm>
            <a:off x="6096000" y="1550574"/>
            <a:ext cx="4759566" cy="3966305"/>
          </a:xfrm>
          <a:prstGeom prst="rect">
            <a:avLst/>
          </a:prstGeom>
        </p:spPr>
      </p:pic>
    </p:spTree>
    <p:extLst>
      <p:ext uri="{BB962C8B-B14F-4D97-AF65-F5344CB8AC3E}">
        <p14:creationId xmlns:p14="http://schemas.microsoft.com/office/powerpoint/2010/main" val="7251609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97DD19-F1D6-239F-FC9F-DB5FE4881D0D}"/>
              </a:ext>
            </a:extLst>
          </p:cNvPr>
          <p:cNvSpPr>
            <a:spLocks noGrp="1"/>
          </p:cNvSpPr>
          <p:nvPr>
            <p:ph type="title"/>
          </p:nvPr>
        </p:nvSpPr>
        <p:spPr/>
        <p:txBody>
          <a:bodyPr>
            <a:normAutofit/>
          </a:bodyPr>
          <a:lstStyle/>
          <a:p>
            <a:r>
              <a:rPr lang="en-US" sz="4000" b="1" dirty="0">
                <a:latin typeface="Times New Roman" panose="02020603050405020304" pitchFamily="18" charset="0"/>
                <a:cs typeface="Times New Roman" panose="02020603050405020304" pitchFamily="18" charset="0"/>
              </a:rPr>
              <a:t>DDP on Multi-CPUs (learnings from failure) </a:t>
            </a:r>
          </a:p>
        </p:txBody>
      </p:sp>
      <p:pic>
        <p:nvPicPr>
          <p:cNvPr id="5" name="Content Placeholder 4">
            <a:extLst>
              <a:ext uri="{FF2B5EF4-FFF2-40B4-BE49-F238E27FC236}">
                <a16:creationId xmlns:a16="http://schemas.microsoft.com/office/drawing/2014/main" id="{761EC63F-CA83-1FD8-7B4C-1E5919504DD6}"/>
              </a:ext>
            </a:extLst>
          </p:cNvPr>
          <p:cNvPicPr>
            <a:picLocks noGrp="1" noChangeAspect="1"/>
          </p:cNvPicPr>
          <p:nvPr>
            <p:ph idx="1"/>
          </p:nvPr>
        </p:nvPicPr>
        <p:blipFill>
          <a:blip r:embed="rId3"/>
          <a:stretch>
            <a:fillRect/>
          </a:stretch>
        </p:blipFill>
        <p:spPr>
          <a:xfrm>
            <a:off x="993383" y="1511776"/>
            <a:ext cx="3502872" cy="2627154"/>
          </a:xfrm>
        </p:spPr>
      </p:pic>
      <p:pic>
        <p:nvPicPr>
          <p:cNvPr id="7" name="Picture 6">
            <a:extLst>
              <a:ext uri="{FF2B5EF4-FFF2-40B4-BE49-F238E27FC236}">
                <a16:creationId xmlns:a16="http://schemas.microsoft.com/office/drawing/2014/main" id="{36625DE6-836B-AF7D-BD42-63E0F60107C6}"/>
              </a:ext>
            </a:extLst>
          </p:cNvPr>
          <p:cNvPicPr>
            <a:picLocks noChangeAspect="1"/>
          </p:cNvPicPr>
          <p:nvPr/>
        </p:nvPicPr>
        <p:blipFill>
          <a:blip r:embed="rId4"/>
          <a:stretch>
            <a:fillRect/>
          </a:stretch>
        </p:blipFill>
        <p:spPr>
          <a:xfrm>
            <a:off x="4293901" y="1511775"/>
            <a:ext cx="3502873" cy="2627155"/>
          </a:xfrm>
          <a:prstGeom prst="rect">
            <a:avLst/>
          </a:prstGeom>
        </p:spPr>
      </p:pic>
      <p:pic>
        <p:nvPicPr>
          <p:cNvPr id="11" name="Picture 10">
            <a:extLst>
              <a:ext uri="{FF2B5EF4-FFF2-40B4-BE49-F238E27FC236}">
                <a16:creationId xmlns:a16="http://schemas.microsoft.com/office/drawing/2014/main" id="{E7C60198-484E-8A41-EC73-F90B50A47AA5}"/>
              </a:ext>
            </a:extLst>
          </p:cNvPr>
          <p:cNvPicPr>
            <a:picLocks noChangeAspect="1"/>
          </p:cNvPicPr>
          <p:nvPr/>
        </p:nvPicPr>
        <p:blipFill>
          <a:blip r:embed="rId5"/>
          <a:stretch>
            <a:fillRect/>
          </a:stretch>
        </p:blipFill>
        <p:spPr>
          <a:xfrm>
            <a:off x="993382" y="3865720"/>
            <a:ext cx="3502873" cy="2627155"/>
          </a:xfrm>
          <a:prstGeom prst="rect">
            <a:avLst/>
          </a:prstGeom>
        </p:spPr>
      </p:pic>
      <p:pic>
        <p:nvPicPr>
          <p:cNvPr id="13" name="Picture 12">
            <a:extLst>
              <a:ext uri="{FF2B5EF4-FFF2-40B4-BE49-F238E27FC236}">
                <a16:creationId xmlns:a16="http://schemas.microsoft.com/office/drawing/2014/main" id="{D9AF3D20-8A17-129F-2AF1-28011E424813}"/>
              </a:ext>
            </a:extLst>
          </p:cNvPr>
          <p:cNvPicPr>
            <a:picLocks noChangeAspect="1"/>
          </p:cNvPicPr>
          <p:nvPr/>
        </p:nvPicPr>
        <p:blipFill>
          <a:blip r:embed="rId6"/>
          <a:stretch>
            <a:fillRect/>
          </a:stretch>
        </p:blipFill>
        <p:spPr>
          <a:xfrm>
            <a:off x="4293900" y="3884216"/>
            <a:ext cx="3427415" cy="2570562"/>
          </a:xfrm>
          <a:prstGeom prst="rect">
            <a:avLst/>
          </a:prstGeom>
        </p:spPr>
      </p:pic>
      <p:pic>
        <p:nvPicPr>
          <p:cNvPr id="15" name="Picture 14">
            <a:extLst>
              <a:ext uri="{FF2B5EF4-FFF2-40B4-BE49-F238E27FC236}">
                <a16:creationId xmlns:a16="http://schemas.microsoft.com/office/drawing/2014/main" id="{AF9DF7EC-7583-CD45-C673-22904C6D09E7}"/>
              </a:ext>
            </a:extLst>
          </p:cNvPr>
          <p:cNvPicPr>
            <a:picLocks noChangeAspect="1"/>
          </p:cNvPicPr>
          <p:nvPr/>
        </p:nvPicPr>
        <p:blipFill>
          <a:blip r:embed="rId7"/>
          <a:stretch>
            <a:fillRect/>
          </a:stretch>
        </p:blipFill>
        <p:spPr>
          <a:xfrm>
            <a:off x="7721314" y="3953869"/>
            <a:ext cx="3300517" cy="2475388"/>
          </a:xfrm>
          <a:prstGeom prst="rect">
            <a:avLst/>
          </a:prstGeom>
        </p:spPr>
      </p:pic>
      <p:pic>
        <p:nvPicPr>
          <p:cNvPr id="17" name="Picture 16">
            <a:extLst>
              <a:ext uri="{FF2B5EF4-FFF2-40B4-BE49-F238E27FC236}">
                <a16:creationId xmlns:a16="http://schemas.microsoft.com/office/drawing/2014/main" id="{F2C9EEBA-6508-8DFF-21FE-9AB9BEA980E4}"/>
              </a:ext>
            </a:extLst>
          </p:cNvPr>
          <p:cNvPicPr>
            <a:picLocks noChangeAspect="1"/>
          </p:cNvPicPr>
          <p:nvPr/>
        </p:nvPicPr>
        <p:blipFill>
          <a:blip r:embed="rId8"/>
          <a:stretch>
            <a:fillRect/>
          </a:stretch>
        </p:blipFill>
        <p:spPr>
          <a:xfrm>
            <a:off x="7594416" y="1540071"/>
            <a:ext cx="3358517" cy="2518888"/>
          </a:xfrm>
          <a:prstGeom prst="rect">
            <a:avLst/>
          </a:prstGeom>
        </p:spPr>
      </p:pic>
    </p:spTree>
    <p:extLst>
      <p:ext uri="{BB962C8B-B14F-4D97-AF65-F5344CB8AC3E}">
        <p14:creationId xmlns:p14="http://schemas.microsoft.com/office/powerpoint/2010/main" val="215455837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78340-CF7B-36A1-3FC0-C8E1B6856432}"/>
              </a:ext>
            </a:extLst>
          </p:cNvPr>
          <p:cNvSpPr>
            <a:spLocks noGrp="1"/>
          </p:cNvSpPr>
          <p:nvPr>
            <p:ph type="title"/>
          </p:nvPr>
        </p:nvSpPr>
        <p:spPr/>
        <p:txBody>
          <a:bodyPr/>
          <a:lstStyle/>
          <a:p>
            <a:r>
              <a:rPr lang="en-US" dirty="0"/>
              <a:t>				</a:t>
            </a:r>
          </a:p>
        </p:txBody>
      </p:sp>
      <p:sp>
        <p:nvSpPr>
          <p:cNvPr id="3" name="Content Placeholder 2">
            <a:extLst>
              <a:ext uri="{FF2B5EF4-FFF2-40B4-BE49-F238E27FC236}">
                <a16:creationId xmlns:a16="http://schemas.microsoft.com/office/drawing/2014/main" id="{276E2FBF-BF2C-B795-C91B-B70833B45274}"/>
              </a:ext>
            </a:extLst>
          </p:cNvPr>
          <p:cNvSpPr>
            <a:spLocks noGrp="1"/>
          </p:cNvSpPr>
          <p:nvPr>
            <p:ph idx="1"/>
          </p:nvPr>
        </p:nvSpPr>
        <p:spPr>
          <a:xfrm>
            <a:off x="3686317" y="2209231"/>
            <a:ext cx="4819366" cy="2439537"/>
          </a:xfrm>
        </p:spPr>
        <p:txBody>
          <a:bodyPr>
            <a:normAutofit/>
          </a:bodyPr>
          <a:lstStyle/>
          <a:p>
            <a:pPr marL="0" indent="0">
              <a:buNone/>
            </a:pPr>
            <a:endParaRPr lang="en-US" sz="6000" dirty="0">
              <a:latin typeface="AkayaKanadaka" panose="02010502080401010103" pitchFamily="2" charset="77"/>
              <a:cs typeface="AkayaKanadaka" panose="02010502080401010103" pitchFamily="2" charset="77"/>
            </a:endParaRPr>
          </a:p>
          <a:p>
            <a:pPr marL="0" indent="0">
              <a:buNone/>
            </a:pPr>
            <a:r>
              <a:rPr lang="en-US" sz="7000" dirty="0">
                <a:latin typeface="AkayaKanadaka" panose="02010502080401010103" pitchFamily="2" charset="77"/>
                <a:cs typeface="AkayaKanadaka" panose="02010502080401010103" pitchFamily="2" charset="77"/>
              </a:rPr>
              <a:t>Thank You</a:t>
            </a:r>
          </a:p>
        </p:txBody>
      </p:sp>
    </p:spTree>
    <p:extLst>
      <p:ext uri="{BB962C8B-B14F-4D97-AF65-F5344CB8AC3E}">
        <p14:creationId xmlns:p14="http://schemas.microsoft.com/office/powerpoint/2010/main" val="35953206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AE9225-1EC2-34BD-66B2-AB7BFE8093C9}"/>
              </a:ext>
            </a:extLst>
          </p:cNvPr>
          <p:cNvSpPr>
            <a:spLocks noGrp="1"/>
          </p:cNvSpPr>
          <p:nvPr>
            <p:ph type="title"/>
          </p:nvPr>
        </p:nvSpPr>
        <p:spPr/>
        <p:txBody>
          <a:bodyPr>
            <a:normAutofit/>
          </a:bodyPr>
          <a:lstStyle/>
          <a:p>
            <a:r>
              <a:rPr lang="en-US" sz="4000" b="1" dirty="0">
                <a:latin typeface="Times New Roman" panose="02020603050405020304" pitchFamily="18" charset="0"/>
                <a:cs typeface="Times New Roman" panose="02020603050405020304" pitchFamily="18" charset="0"/>
              </a:rPr>
              <a:t>Visualizing Class Imbalance</a:t>
            </a:r>
            <a:endParaRPr lang="en-US" sz="4000" dirty="0">
              <a:latin typeface="Times New Roman" panose="02020603050405020304" pitchFamily="18" charset="0"/>
              <a:cs typeface="Times New Roman" panose="02020603050405020304" pitchFamily="18" charset="0"/>
            </a:endParaRPr>
          </a:p>
        </p:txBody>
      </p:sp>
      <p:pic>
        <p:nvPicPr>
          <p:cNvPr id="4" name="Content Placeholder 3">
            <a:extLst>
              <a:ext uri="{FF2B5EF4-FFF2-40B4-BE49-F238E27FC236}">
                <a16:creationId xmlns:a16="http://schemas.microsoft.com/office/drawing/2014/main" id="{F2BAEBAD-0663-3B93-810B-0A159E8B9F59}"/>
              </a:ext>
            </a:extLst>
          </p:cNvPr>
          <p:cNvPicPr>
            <a:picLocks noGrp="1" noChangeAspect="1"/>
          </p:cNvPicPr>
          <p:nvPr>
            <p:ph idx="1"/>
          </p:nvPr>
        </p:nvPicPr>
        <p:blipFill>
          <a:blip r:embed="rId2"/>
          <a:stretch>
            <a:fillRect/>
          </a:stretch>
        </p:blipFill>
        <p:spPr>
          <a:xfrm>
            <a:off x="2627290" y="1919497"/>
            <a:ext cx="6616200" cy="4573378"/>
          </a:xfrm>
          <a:prstGeom prst="rect">
            <a:avLst/>
          </a:prstGeom>
        </p:spPr>
      </p:pic>
    </p:spTree>
    <p:extLst>
      <p:ext uri="{BB962C8B-B14F-4D97-AF65-F5344CB8AC3E}">
        <p14:creationId xmlns:p14="http://schemas.microsoft.com/office/powerpoint/2010/main" val="28508215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E7E898-882F-3D5B-A2F0-76770D07B7BD}"/>
              </a:ext>
            </a:extLst>
          </p:cNvPr>
          <p:cNvSpPr>
            <a:spLocks noGrp="1"/>
          </p:cNvSpPr>
          <p:nvPr>
            <p:ph type="title"/>
          </p:nvPr>
        </p:nvSpPr>
        <p:spPr/>
        <p:txBody>
          <a:bodyPr>
            <a:normAutofit/>
          </a:bodyPr>
          <a:lstStyle/>
          <a:p>
            <a:r>
              <a:rPr lang="en-US" sz="4000" b="1" dirty="0">
                <a:latin typeface="Times New Roman" panose="02020603050405020304" pitchFamily="18" charset="0"/>
                <a:cs typeface="Times New Roman" panose="02020603050405020304" pitchFamily="18" charset="0"/>
              </a:rPr>
              <a:t>Data Balancing Strategy</a:t>
            </a:r>
            <a:endParaRPr lang="en-US" sz="40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FD5E5F97-BCE5-77BA-1958-4076C448ADCC}"/>
              </a:ext>
            </a:extLst>
          </p:cNvPr>
          <p:cNvSpPr>
            <a:spLocks noGrp="1"/>
          </p:cNvSpPr>
          <p:nvPr>
            <p:ph idx="1"/>
          </p:nvPr>
        </p:nvSpPr>
        <p:spPr/>
        <p:txBody>
          <a:bodyPr>
            <a:normAutofit/>
          </a:bodyPr>
          <a:lstStyle/>
          <a:p>
            <a:pPr marL="0" indent="0">
              <a:buNone/>
            </a:pPr>
            <a:r>
              <a:rPr lang="en-US" sz="1400" b="1" dirty="0">
                <a:latin typeface="Times New Roman" panose="02020603050405020304" pitchFamily="18" charset="0"/>
                <a:cs typeface="Times New Roman" panose="02020603050405020304" pitchFamily="18" charset="0"/>
              </a:rPr>
              <a:t>Approach:</a:t>
            </a:r>
            <a:endParaRPr lang="en-US" sz="1400"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Select least-N samples per class</a:t>
            </a:r>
          </a:p>
          <a:p>
            <a:pPr>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Ensure uniform representation</a:t>
            </a:r>
          </a:p>
          <a:p>
            <a:pPr>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Use multiprocessing (Pool) for parallel processing</a:t>
            </a:r>
          </a:p>
          <a:p>
            <a:pPr marL="0" indent="0">
              <a:buNone/>
            </a:pPr>
            <a:r>
              <a:rPr lang="en-US" sz="1400" b="1" dirty="0">
                <a:latin typeface="Times New Roman" panose="02020603050405020304" pitchFamily="18" charset="0"/>
                <a:cs typeface="Times New Roman" panose="02020603050405020304" pitchFamily="18" charset="0"/>
              </a:rPr>
              <a:t>Why Parallelism?</a:t>
            </a:r>
            <a:endParaRPr lang="en-US" sz="1400"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Speeds up data transformation</a:t>
            </a:r>
          </a:p>
          <a:p>
            <a:pPr>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Efficient handling of large datasets</a:t>
            </a:r>
          </a:p>
        </p:txBody>
      </p:sp>
      <p:pic>
        <p:nvPicPr>
          <p:cNvPr id="4" name="Picture 3">
            <a:extLst>
              <a:ext uri="{FF2B5EF4-FFF2-40B4-BE49-F238E27FC236}">
                <a16:creationId xmlns:a16="http://schemas.microsoft.com/office/drawing/2014/main" id="{725707FB-389A-7C2D-AF15-160A907E10F6}"/>
              </a:ext>
            </a:extLst>
          </p:cNvPr>
          <p:cNvPicPr>
            <a:picLocks noChangeAspect="1"/>
          </p:cNvPicPr>
          <p:nvPr/>
        </p:nvPicPr>
        <p:blipFill>
          <a:blip r:embed="rId2"/>
          <a:stretch>
            <a:fillRect/>
          </a:stretch>
        </p:blipFill>
        <p:spPr>
          <a:xfrm>
            <a:off x="2550994" y="4532414"/>
            <a:ext cx="6647597" cy="2325586"/>
          </a:xfrm>
          <a:prstGeom prst="rect">
            <a:avLst/>
          </a:prstGeom>
        </p:spPr>
      </p:pic>
      <p:pic>
        <p:nvPicPr>
          <p:cNvPr id="5" name="Picture 4">
            <a:extLst>
              <a:ext uri="{FF2B5EF4-FFF2-40B4-BE49-F238E27FC236}">
                <a16:creationId xmlns:a16="http://schemas.microsoft.com/office/drawing/2014/main" id="{FE851520-D3AA-6CB6-3BED-1CF8D5930EEB}"/>
              </a:ext>
            </a:extLst>
          </p:cNvPr>
          <p:cNvPicPr>
            <a:picLocks noChangeAspect="1"/>
          </p:cNvPicPr>
          <p:nvPr/>
        </p:nvPicPr>
        <p:blipFill>
          <a:blip r:embed="rId3"/>
          <a:stretch>
            <a:fillRect/>
          </a:stretch>
        </p:blipFill>
        <p:spPr>
          <a:xfrm>
            <a:off x="7238161" y="926307"/>
            <a:ext cx="4269624" cy="3727450"/>
          </a:xfrm>
          <a:prstGeom prst="rect">
            <a:avLst/>
          </a:prstGeom>
        </p:spPr>
      </p:pic>
    </p:spTree>
    <p:extLst>
      <p:ext uri="{BB962C8B-B14F-4D97-AF65-F5344CB8AC3E}">
        <p14:creationId xmlns:p14="http://schemas.microsoft.com/office/powerpoint/2010/main" val="26372547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D57FC-F25C-B354-9A31-572EBAC3CFF2}"/>
              </a:ext>
            </a:extLst>
          </p:cNvPr>
          <p:cNvSpPr>
            <a:spLocks noGrp="1"/>
          </p:cNvSpPr>
          <p:nvPr>
            <p:ph type="title"/>
          </p:nvPr>
        </p:nvSpPr>
        <p:spPr/>
        <p:txBody>
          <a:bodyPr>
            <a:normAutofit/>
          </a:bodyPr>
          <a:lstStyle/>
          <a:p>
            <a:r>
              <a:rPr lang="en-US" sz="4000" b="1" dirty="0">
                <a:latin typeface="Times New Roman" panose="02020603050405020304" pitchFamily="18" charset="0"/>
                <a:cs typeface="Times New Roman" panose="02020603050405020304" pitchFamily="18" charset="0"/>
              </a:rPr>
              <a:t>Balanced </a:t>
            </a:r>
            <a:r>
              <a:rPr lang="en-US" sz="4000" b="1" dirty="0" err="1">
                <a:latin typeface="Times New Roman" panose="02020603050405020304" pitchFamily="18" charset="0"/>
                <a:cs typeface="Times New Roman" panose="02020603050405020304" pitchFamily="18" charset="0"/>
              </a:rPr>
              <a:t>DataFrame</a:t>
            </a:r>
            <a:endParaRPr lang="en-US" sz="4000" b="1" dirty="0">
              <a:latin typeface="Times New Roman" panose="02020603050405020304" pitchFamily="18" charset="0"/>
              <a:cs typeface="Times New Roman" panose="02020603050405020304" pitchFamily="18" charset="0"/>
            </a:endParaRPr>
          </a:p>
        </p:txBody>
      </p:sp>
      <p:pic>
        <p:nvPicPr>
          <p:cNvPr id="4" name="Content Placeholder 3">
            <a:extLst>
              <a:ext uri="{FF2B5EF4-FFF2-40B4-BE49-F238E27FC236}">
                <a16:creationId xmlns:a16="http://schemas.microsoft.com/office/drawing/2014/main" id="{D4BEF659-71FB-4B50-6130-D887953C8D69}"/>
              </a:ext>
            </a:extLst>
          </p:cNvPr>
          <p:cNvPicPr>
            <a:picLocks noGrp="1" noChangeAspect="1"/>
          </p:cNvPicPr>
          <p:nvPr>
            <p:ph idx="1"/>
          </p:nvPr>
        </p:nvPicPr>
        <p:blipFill>
          <a:blip r:embed="rId2"/>
          <a:stretch>
            <a:fillRect/>
          </a:stretch>
        </p:blipFill>
        <p:spPr>
          <a:xfrm>
            <a:off x="1921372" y="2719906"/>
            <a:ext cx="8006889" cy="3772969"/>
          </a:xfrm>
          <a:prstGeom prst="rect">
            <a:avLst/>
          </a:prstGeom>
        </p:spPr>
      </p:pic>
      <p:sp>
        <p:nvSpPr>
          <p:cNvPr id="6" name="TextBox 5">
            <a:extLst>
              <a:ext uri="{FF2B5EF4-FFF2-40B4-BE49-F238E27FC236}">
                <a16:creationId xmlns:a16="http://schemas.microsoft.com/office/drawing/2014/main" id="{8789582F-9D9B-396F-B2B1-55D0699F586D}"/>
              </a:ext>
            </a:extLst>
          </p:cNvPr>
          <p:cNvSpPr txBox="1"/>
          <p:nvPr/>
        </p:nvSpPr>
        <p:spPr>
          <a:xfrm>
            <a:off x="838199" y="1506022"/>
            <a:ext cx="10173237" cy="738664"/>
          </a:xfrm>
          <a:prstGeom prst="rect">
            <a:avLst/>
          </a:prstGeom>
          <a:noFill/>
        </p:spPr>
        <p:txBody>
          <a:bodyPr wrap="square">
            <a:spAutoFit/>
          </a:bodyPr>
          <a:lstStyle/>
          <a:p>
            <a:r>
              <a:rPr lang="en-US" sz="1400" b="0" i="0" dirty="0">
                <a:effectLst/>
                <a:highlight>
                  <a:srgbClr val="FFFFFF"/>
                </a:highlight>
                <a:latin typeface="Times New Roman" panose="02020603050405020304" pitchFamily="18" charset="0"/>
                <a:cs typeface="Times New Roman" panose="02020603050405020304" pitchFamily="18" charset="0"/>
              </a:rPr>
              <a:t>Our balanced dataset contains 267,712 samples (94 classes × 2,848 samples per class = 267,712 total samples). Each character class now has exactly 2,848 samples, which is determined by the class that had the fewest samples in the original dataset.</a:t>
            </a:r>
            <a:endParaRPr lang="en-US" sz="1400" dirty="0">
              <a:latin typeface="Times New Roman" panose="02020603050405020304" pitchFamily="18" charset="0"/>
              <a:cs typeface="Times New Roman" panose="02020603050405020304" pitchFamily="18" charset="0"/>
            </a:endParaRPr>
          </a:p>
          <a:p>
            <a:r>
              <a:rPr lang="en-US" sz="1400" dirty="0">
                <a:latin typeface="Times New Roman" panose="02020603050405020304" pitchFamily="18" charset="0"/>
                <a:cs typeface="Times New Roman" panose="02020603050405020304" pitchFamily="18" charset="0"/>
              </a:rPr>
              <a:t>shape: (267712, 786)</a:t>
            </a:r>
          </a:p>
        </p:txBody>
      </p:sp>
    </p:spTree>
    <p:extLst>
      <p:ext uri="{BB962C8B-B14F-4D97-AF65-F5344CB8AC3E}">
        <p14:creationId xmlns:p14="http://schemas.microsoft.com/office/powerpoint/2010/main" val="18327095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EC603B-7971-4E74-00B3-F74E12D3A6EE}"/>
              </a:ext>
            </a:extLst>
          </p:cNvPr>
          <p:cNvSpPr>
            <a:spLocks noGrp="1"/>
          </p:cNvSpPr>
          <p:nvPr>
            <p:ph type="title"/>
          </p:nvPr>
        </p:nvSpPr>
        <p:spPr/>
        <p:txBody>
          <a:bodyPr>
            <a:normAutofit/>
          </a:bodyPr>
          <a:lstStyle/>
          <a:p>
            <a:r>
              <a:rPr lang="en-US" sz="4000" b="1" dirty="0">
                <a:latin typeface="Times New Roman" panose="02020603050405020304" pitchFamily="18" charset="0"/>
                <a:cs typeface="Times New Roman" panose="02020603050405020304" pitchFamily="18" charset="0"/>
              </a:rPr>
              <a:t>Multi-GPU DDP CNN Model</a:t>
            </a:r>
          </a:p>
        </p:txBody>
      </p:sp>
      <p:pic>
        <p:nvPicPr>
          <p:cNvPr id="4" name="Content Placeholder 3">
            <a:extLst>
              <a:ext uri="{FF2B5EF4-FFF2-40B4-BE49-F238E27FC236}">
                <a16:creationId xmlns:a16="http://schemas.microsoft.com/office/drawing/2014/main" id="{E7FB0B85-AB61-CCE7-3C13-C76058F3C2BB}"/>
              </a:ext>
            </a:extLst>
          </p:cNvPr>
          <p:cNvPicPr>
            <a:picLocks noGrp="1" noChangeAspect="1"/>
          </p:cNvPicPr>
          <p:nvPr>
            <p:ph idx="1"/>
          </p:nvPr>
        </p:nvPicPr>
        <p:blipFill>
          <a:blip r:embed="rId2"/>
          <a:stretch>
            <a:fillRect/>
          </a:stretch>
        </p:blipFill>
        <p:spPr>
          <a:xfrm>
            <a:off x="6775360" y="1690688"/>
            <a:ext cx="4205920" cy="4351338"/>
          </a:xfrm>
          <a:prstGeom prst="rect">
            <a:avLst/>
          </a:prstGeom>
        </p:spPr>
      </p:pic>
      <p:pic>
        <p:nvPicPr>
          <p:cNvPr id="5" name="Picture 4">
            <a:extLst>
              <a:ext uri="{FF2B5EF4-FFF2-40B4-BE49-F238E27FC236}">
                <a16:creationId xmlns:a16="http://schemas.microsoft.com/office/drawing/2014/main" id="{6F116AC2-E99F-4231-46AE-EF1625A8FBAF}"/>
              </a:ext>
            </a:extLst>
          </p:cNvPr>
          <p:cNvPicPr>
            <a:picLocks noChangeAspect="1"/>
          </p:cNvPicPr>
          <p:nvPr/>
        </p:nvPicPr>
        <p:blipFill>
          <a:blip r:embed="rId3"/>
          <a:stretch>
            <a:fillRect/>
          </a:stretch>
        </p:blipFill>
        <p:spPr>
          <a:xfrm>
            <a:off x="821556" y="1867237"/>
            <a:ext cx="5812137" cy="3972482"/>
          </a:xfrm>
          <a:prstGeom prst="rect">
            <a:avLst/>
          </a:prstGeom>
        </p:spPr>
      </p:pic>
    </p:spTree>
    <p:extLst>
      <p:ext uri="{BB962C8B-B14F-4D97-AF65-F5344CB8AC3E}">
        <p14:creationId xmlns:p14="http://schemas.microsoft.com/office/powerpoint/2010/main" val="18298757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F49751-6F72-8D27-2D80-E65FFDA47F19}"/>
              </a:ext>
            </a:extLst>
          </p:cNvPr>
          <p:cNvSpPr>
            <a:spLocks noGrp="1"/>
          </p:cNvSpPr>
          <p:nvPr>
            <p:ph type="title"/>
          </p:nvPr>
        </p:nvSpPr>
        <p:spPr/>
        <p:txBody>
          <a:bodyPr>
            <a:normAutofit/>
          </a:bodyPr>
          <a:lstStyle/>
          <a:p>
            <a:r>
              <a:rPr lang="en-US" sz="4000" b="1" dirty="0">
                <a:latin typeface="Times New Roman" panose="02020603050405020304" pitchFamily="18" charset="0"/>
                <a:cs typeface="Times New Roman" panose="02020603050405020304" pitchFamily="18" charset="0"/>
              </a:rPr>
              <a:t>Training with </a:t>
            </a:r>
            <a:r>
              <a:rPr lang="en-US" sz="4000" b="1" dirty="0" err="1">
                <a:latin typeface="Times New Roman" panose="02020603050405020304" pitchFamily="18" charset="0"/>
                <a:cs typeface="Times New Roman" panose="02020603050405020304" pitchFamily="18" charset="0"/>
              </a:rPr>
              <a:t>PyTorch</a:t>
            </a:r>
            <a:r>
              <a:rPr lang="en-US" sz="4000" b="1" dirty="0">
                <a:latin typeface="Times New Roman" panose="02020603050405020304" pitchFamily="18" charset="0"/>
                <a:cs typeface="Times New Roman" panose="02020603050405020304" pitchFamily="18" charset="0"/>
              </a:rPr>
              <a:t> DDP</a:t>
            </a:r>
            <a:endParaRPr lang="en-US" sz="40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0A409C44-6B94-8F41-5D60-46912C272598}"/>
              </a:ext>
            </a:extLst>
          </p:cNvPr>
          <p:cNvSpPr>
            <a:spLocks noGrp="1"/>
          </p:cNvSpPr>
          <p:nvPr>
            <p:ph idx="1"/>
          </p:nvPr>
        </p:nvSpPr>
        <p:spPr/>
        <p:txBody>
          <a:bodyPr>
            <a:normAutofit/>
          </a:bodyPr>
          <a:lstStyle/>
          <a:p>
            <a:pPr marL="0" indent="0">
              <a:buNone/>
            </a:pPr>
            <a:r>
              <a:rPr lang="en-US" sz="1400" b="1" dirty="0">
                <a:latin typeface="Times New Roman" panose="02020603050405020304" pitchFamily="18" charset="0"/>
                <a:cs typeface="Times New Roman" panose="02020603050405020304" pitchFamily="18" charset="0"/>
              </a:rPr>
              <a:t> DDP Features in This Setup</a:t>
            </a:r>
          </a:p>
          <a:p>
            <a:pPr>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Backend: </a:t>
            </a:r>
            <a:r>
              <a:rPr lang="en-US" sz="1400" b="1" dirty="0">
                <a:latin typeface="Times New Roman" panose="02020603050405020304" pitchFamily="18" charset="0"/>
                <a:cs typeface="Times New Roman" panose="02020603050405020304" pitchFamily="18" charset="0"/>
              </a:rPr>
              <a:t>NCCL</a:t>
            </a:r>
            <a:r>
              <a:rPr lang="en-US" sz="1400" dirty="0">
                <a:latin typeface="Times New Roman" panose="02020603050405020304" pitchFamily="18" charset="0"/>
                <a:cs typeface="Times New Roman" panose="02020603050405020304" pitchFamily="18" charset="0"/>
              </a:rPr>
              <a:t> (optimized for CUDA communication)</a:t>
            </a:r>
          </a:p>
          <a:p>
            <a:pPr>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Process-per-GPU: Uses </a:t>
            </a:r>
            <a:r>
              <a:rPr lang="en-US" sz="1400" dirty="0" err="1">
                <a:latin typeface="Times New Roman" panose="02020603050405020304" pitchFamily="18" charset="0"/>
                <a:cs typeface="Times New Roman" panose="02020603050405020304" pitchFamily="18" charset="0"/>
              </a:rPr>
              <a:t>mp.spawn</a:t>
            </a:r>
            <a:r>
              <a:rPr lang="en-US" sz="1400" dirty="0">
                <a:latin typeface="Times New Roman" panose="02020603050405020304" pitchFamily="18" charset="0"/>
                <a:cs typeface="Times New Roman" panose="02020603050405020304" pitchFamily="18" charset="0"/>
              </a:rPr>
              <a:t>() for parallelism</a:t>
            </a:r>
          </a:p>
          <a:p>
            <a:pPr>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Each GPU trains on a unique data shard via </a:t>
            </a:r>
            <a:r>
              <a:rPr lang="en-US" sz="1400" dirty="0" err="1">
                <a:latin typeface="Times New Roman" panose="02020603050405020304" pitchFamily="18" charset="0"/>
                <a:cs typeface="Times New Roman" panose="02020603050405020304" pitchFamily="18" charset="0"/>
              </a:rPr>
              <a:t>DistributedSampler</a:t>
            </a:r>
            <a:endParaRPr lang="en-US" sz="1400"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1400" dirty="0" err="1">
                <a:latin typeface="Times New Roman" panose="02020603050405020304" pitchFamily="18" charset="0"/>
                <a:cs typeface="Times New Roman" panose="02020603050405020304" pitchFamily="18" charset="0"/>
              </a:rPr>
              <a:t>batch_sizes</a:t>
            </a:r>
            <a:r>
              <a:rPr lang="en-US" sz="1400" dirty="0">
                <a:latin typeface="Times New Roman" panose="02020603050405020304" pitchFamily="18" charset="0"/>
                <a:cs typeface="Times New Roman" panose="02020603050405020304" pitchFamily="18" charset="0"/>
              </a:rPr>
              <a:t> = [64, 128, 256, 512, 1024, 2048]</a:t>
            </a:r>
          </a:p>
          <a:p>
            <a:pPr>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epochs = 12 </a:t>
            </a:r>
          </a:p>
          <a:p>
            <a:pPr>
              <a:buFont typeface="Arial" panose="020B0604020202020204" pitchFamily="34" charset="0"/>
              <a:buChar char="•"/>
            </a:pPr>
            <a:r>
              <a:rPr lang="en-US" sz="1400" dirty="0" err="1">
                <a:latin typeface="Times New Roman" panose="02020603050405020304" pitchFamily="18" charset="0"/>
                <a:cs typeface="Times New Roman" panose="02020603050405020304" pitchFamily="18" charset="0"/>
              </a:rPr>
              <a:t>gpu_counts</a:t>
            </a:r>
            <a:r>
              <a:rPr lang="en-US" sz="1400" dirty="0">
                <a:latin typeface="Times New Roman" panose="02020603050405020304" pitchFamily="18" charset="0"/>
                <a:cs typeface="Times New Roman" panose="02020603050405020304" pitchFamily="18" charset="0"/>
              </a:rPr>
              <a:t> = list(range(1, </a:t>
            </a:r>
            <a:r>
              <a:rPr lang="en-US" sz="1400" dirty="0" err="1">
                <a:latin typeface="Times New Roman" panose="02020603050405020304" pitchFamily="18" charset="0"/>
                <a:cs typeface="Times New Roman" panose="02020603050405020304" pitchFamily="18" charset="0"/>
              </a:rPr>
              <a:t>available_gpus</a:t>
            </a:r>
            <a:r>
              <a:rPr lang="en-US" sz="1400" dirty="0">
                <a:latin typeface="Times New Roman" panose="02020603050405020304" pitchFamily="18" charset="0"/>
                <a:cs typeface="Times New Roman" panose="02020603050405020304" pitchFamily="18" charset="0"/>
              </a:rPr>
              <a:t> + 1))</a:t>
            </a:r>
            <a:br>
              <a:rPr lang="en-US" sz="1400" dirty="0">
                <a:latin typeface="Times New Roman" panose="02020603050405020304" pitchFamily="18" charset="0"/>
                <a:cs typeface="Times New Roman" panose="02020603050405020304" pitchFamily="18" charset="0"/>
              </a:rPr>
            </a:br>
            <a:endParaRPr lang="en-US" sz="1400" dirty="0">
              <a:latin typeface="Times New Roman" panose="02020603050405020304" pitchFamily="18" charset="0"/>
              <a:cs typeface="Times New Roman" panose="02020603050405020304" pitchFamily="18" charset="0"/>
            </a:endParaRPr>
          </a:p>
          <a:p>
            <a:pPr marL="0" indent="0">
              <a:buNone/>
            </a:pPr>
            <a:r>
              <a:rPr lang="en-US" sz="1400" b="1" dirty="0">
                <a:latin typeface="Times New Roman" panose="02020603050405020304" pitchFamily="18" charset="0"/>
                <a:cs typeface="Times New Roman" panose="02020603050405020304" pitchFamily="18" charset="0"/>
              </a:rPr>
              <a:t>Metrics Logged Per Epoch</a:t>
            </a:r>
          </a:p>
          <a:p>
            <a:pPr>
              <a:buFont typeface="Arial" panose="020B0604020202020204" pitchFamily="34" charset="0"/>
              <a:buChar char="•"/>
            </a:pPr>
            <a:r>
              <a:rPr lang="en-US" sz="1400" b="1" dirty="0">
                <a:latin typeface="Times New Roman" panose="02020603050405020304" pitchFamily="18" charset="0"/>
                <a:cs typeface="Times New Roman" panose="02020603050405020304" pitchFamily="18" charset="0"/>
              </a:rPr>
              <a:t>Loss / Accuracy</a:t>
            </a:r>
            <a:r>
              <a:rPr lang="en-US" sz="1400" dirty="0">
                <a:latin typeface="Times New Roman" panose="02020603050405020304" pitchFamily="18" charset="0"/>
                <a:cs typeface="Times New Roman" panose="02020603050405020304" pitchFamily="18" charset="0"/>
              </a:rPr>
              <a:t> (Train &amp; Validation)</a:t>
            </a:r>
          </a:p>
          <a:p>
            <a:pPr>
              <a:buFont typeface="Arial" panose="020B0604020202020204" pitchFamily="34" charset="0"/>
              <a:buChar char="•"/>
            </a:pPr>
            <a:r>
              <a:rPr lang="en-US" sz="1400" b="1" dirty="0">
                <a:latin typeface="Times New Roman" panose="02020603050405020304" pitchFamily="18" charset="0"/>
                <a:cs typeface="Times New Roman" panose="02020603050405020304" pitchFamily="18" charset="0"/>
              </a:rPr>
              <a:t>Epoch Time</a:t>
            </a:r>
            <a:r>
              <a:rPr lang="en-US" sz="1400" dirty="0">
                <a:latin typeface="Times New Roman" panose="02020603050405020304" pitchFamily="18" charset="0"/>
                <a:cs typeface="Times New Roman" panose="02020603050405020304" pitchFamily="18" charset="0"/>
              </a:rPr>
              <a:t> and </a:t>
            </a:r>
            <a:r>
              <a:rPr lang="en-US" sz="1400" b="1" dirty="0">
                <a:latin typeface="Times New Roman" panose="02020603050405020304" pitchFamily="18" charset="0"/>
                <a:cs typeface="Times New Roman" panose="02020603050405020304" pitchFamily="18" charset="0"/>
              </a:rPr>
              <a:t>Training Throughput</a:t>
            </a:r>
            <a:endParaRPr lang="en-US" sz="1400"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1400" b="1" dirty="0">
                <a:latin typeface="Times New Roman" panose="02020603050405020304" pitchFamily="18" charset="0"/>
                <a:cs typeface="Times New Roman" panose="02020603050405020304" pitchFamily="18" charset="0"/>
              </a:rPr>
              <a:t>GPU Utilization (%)</a:t>
            </a:r>
            <a:r>
              <a:rPr lang="en-US" sz="1400" dirty="0">
                <a:latin typeface="Times New Roman" panose="02020603050405020304" pitchFamily="18" charset="0"/>
                <a:cs typeface="Times New Roman" panose="02020603050405020304" pitchFamily="18" charset="0"/>
              </a:rPr>
              <a:t> and </a:t>
            </a:r>
            <a:r>
              <a:rPr lang="en-US" sz="1400" b="1" dirty="0">
                <a:latin typeface="Times New Roman" panose="02020603050405020304" pitchFamily="18" charset="0"/>
                <a:cs typeface="Times New Roman" panose="02020603050405020304" pitchFamily="18" charset="0"/>
              </a:rPr>
              <a:t>Memory Usage (%)</a:t>
            </a:r>
          </a:p>
          <a:p>
            <a:endParaRPr lang="en-US" sz="14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B33624FE-A5E1-DFDA-9DFE-5A1FDCD79C7B}"/>
              </a:ext>
            </a:extLst>
          </p:cNvPr>
          <p:cNvPicPr>
            <a:picLocks noChangeAspect="1"/>
          </p:cNvPicPr>
          <p:nvPr/>
        </p:nvPicPr>
        <p:blipFill>
          <a:blip r:embed="rId3"/>
          <a:stretch>
            <a:fillRect/>
          </a:stretch>
        </p:blipFill>
        <p:spPr>
          <a:xfrm>
            <a:off x="5782614" y="1529411"/>
            <a:ext cx="6113082" cy="2770970"/>
          </a:xfrm>
          <a:prstGeom prst="rect">
            <a:avLst/>
          </a:prstGeom>
        </p:spPr>
      </p:pic>
      <p:pic>
        <p:nvPicPr>
          <p:cNvPr id="5" name="Picture 4">
            <a:extLst>
              <a:ext uri="{FF2B5EF4-FFF2-40B4-BE49-F238E27FC236}">
                <a16:creationId xmlns:a16="http://schemas.microsoft.com/office/drawing/2014/main" id="{B8240968-ABA2-3B23-C358-38ADAC3674E3}"/>
              </a:ext>
            </a:extLst>
          </p:cNvPr>
          <p:cNvPicPr>
            <a:picLocks noChangeAspect="1"/>
          </p:cNvPicPr>
          <p:nvPr/>
        </p:nvPicPr>
        <p:blipFill>
          <a:blip r:embed="rId4"/>
          <a:stretch>
            <a:fillRect/>
          </a:stretch>
        </p:blipFill>
        <p:spPr>
          <a:xfrm>
            <a:off x="4651141" y="4729654"/>
            <a:ext cx="7244555" cy="1582246"/>
          </a:xfrm>
          <a:prstGeom prst="rect">
            <a:avLst/>
          </a:prstGeom>
        </p:spPr>
      </p:pic>
    </p:spTree>
    <p:extLst>
      <p:ext uri="{BB962C8B-B14F-4D97-AF65-F5344CB8AC3E}">
        <p14:creationId xmlns:p14="http://schemas.microsoft.com/office/powerpoint/2010/main" val="25721067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D8F40A-1C68-6667-70BD-29E93C8EC2EE}"/>
              </a:ext>
            </a:extLst>
          </p:cNvPr>
          <p:cNvSpPr>
            <a:spLocks noGrp="1"/>
          </p:cNvSpPr>
          <p:nvPr>
            <p:ph type="title"/>
          </p:nvPr>
        </p:nvSpPr>
        <p:spPr/>
        <p:txBody>
          <a:bodyPr>
            <a:normAutofit/>
          </a:bodyPr>
          <a:lstStyle/>
          <a:p>
            <a:r>
              <a:rPr lang="en-US" sz="4000" b="1" i="0" dirty="0">
                <a:effectLst/>
                <a:highlight>
                  <a:srgbClr val="FFFFFF"/>
                </a:highlight>
                <a:latin typeface="Times New Roman" panose="02020603050405020304" pitchFamily="18" charset="0"/>
                <a:cs typeface="Times New Roman" panose="02020603050405020304" pitchFamily="18" charset="0"/>
              </a:rPr>
              <a:t>Distributed Data Parallel (DDP) Training Analysis</a:t>
            </a:r>
            <a:endParaRPr lang="en-US" sz="40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717B93D1-2EEF-3CBB-8E6F-781DD4540D30}"/>
              </a:ext>
            </a:extLst>
          </p:cNvPr>
          <p:cNvSpPr>
            <a:spLocks noGrp="1"/>
          </p:cNvSpPr>
          <p:nvPr>
            <p:ph idx="1"/>
          </p:nvPr>
        </p:nvSpPr>
        <p:spPr>
          <a:xfrm>
            <a:off x="838200" y="1690688"/>
            <a:ext cx="10515600" cy="4351338"/>
          </a:xfrm>
        </p:spPr>
        <p:txBody>
          <a:bodyPr>
            <a:normAutofit/>
          </a:bodyPr>
          <a:lstStyle/>
          <a:p>
            <a:r>
              <a:rPr lang="en-US" sz="1400" b="0" i="0" dirty="0">
                <a:effectLst/>
                <a:highlight>
                  <a:srgbClr val="FFFFFF"/>
                </a:highlight>
                <a:latin typeface="Times New Roman" panose="02020603050405020304" pitchFamily="18" charset="0"/>
                <a:cs typeface="Times New Roman" panose="02020603050405020304" pitchFamily="18" charset="0"/>
              </a:rPr>
              <a:t>Learning Curves by GPU Count and Batch Size</a:t>
            </a:r>
          </a:p>
          <a:p>
            <a:pPr marL="0" indent="0">
              <a:buNone/>
            </a:pPr>
            <a:br>
              <a:rPr lang="en-US" sz="1400" b="0" i="0" dirty="0">
                <a:effectLst/>
                <a:highlight>
                  <a:srgbClr val="FFFFFF"/>
                </a:highlight>
                <a:latin typeface="Times New Roman" panose="02020603050405020304" pitchFamily="18" charset="0"/>
                <a:cs typeface="Times New Roman" panose="02020603050405020304" pitchFamily="18" charset="0"/>
              </a:rPr>
            </a:br>
            <a:r>
              <a:rPr lang="en-US" sz="1400" b="0" i="0" dirty="0">
                <a:effectLst/>
                <a:highlight>
                  <a:srgbClr val="FFFFFF"/>
                </a:highlight>
                <a:latin typeface="Times New Roman" panose="02020603050405020304" pitchFamily="18" charset="0"/>
                <a:cs typeface="Times New Roman" panose="02020603050405020304" pitchFamily="18" charset="0"/>
              </a:rPr>
              <a:t>(Note: Plots for all set of configurations are available in analysis notebook)</a:t>
            </a:r>
          </a:p>
        </p:txBody>
      </p:sp>
      <p:pic>
        <p:nvPicPr>
          <p:cNvPr id="4" name="Picture 3">
            <a:extLst>
              <a:ext uri="{FF2B5EF4-FFF2-40B4-BE49-F238E27FC236}">
                <a16:creationId xmlns:a16="http://schemas.microsoft.com/office/drawing/2014/main" id="{866BC242-7DA2-76E3-EB20-B55AE80C39CD}"/>
              </a:ext>
            </a:extLst>
          </p:cNvPr>
          <p:cNvPicPr>
            <a:picLocks noChangeAspect="1"/>
          </p:cNvPicPr>
          <p:nvPr/>
        </p:nvPicPr>
        <p:blipFill>
          <a:blip r:embed="rId2"/>
          <a:stretch>
            <a:fillRect/>
          </a:stretch>
        </p:blipFill>
        <p:spPr>
          <a:xfrm>
            <a:off x="861811" y="2680331"/>
            <a:ext cx="5234189" cy="3496632"/>
          </a:xfrm>
          <a:prstGeom prst="rect">
            <a:avLst/>
          </a:prstGeom>
        </p:spPr>
      </p:pic>
      <p:pic>
        <p:nvPicPr>
          <p:cNvPr id="6" name="Picture 5">
            <a:extLst>
              <a:ext uri="{FF2B5EF4-FFF2-40B4-BE49-F238E27FC236}">
                <a16:creationId xmlns:a16="http://schemas.microsoft.com/office/drawing/2014/main" id="{2E7E1821-3965-157C-C33B-BD837C7D13BF}"/>
              </a:ext>
            </a:extLst>
          </p:cNvPr>
          <p:cNvPicPr>
            <a:picLocks noChangeAspect="1"/>
          </p:cNvPicPr>
          <p:nvPr/>
        </p:nvPicPr>
        <p:blipFill>
          <a:blip r:embed="rId3"/>
          <a:stretch>
            <a:fillRect/>
          </a:stretch>
        </p:blipFill>
        <p:spPr>
          <a:xfrm>
            <a:off x="6203087" y="2680332"/>
            <a:ext cx="5174324" cy="3461996"/>
          </a:xfrm>
          <a:prstGeom prst="rect">
            <a:avLst/>
          </a:prstGeom>
        </p:spPr>
      </p:pic>
    </p:spTree>
    <p:extLst>
      <p:ext uri="{BB962C8B-B14F-4D97-AF65-F5344CB8AC3E}">
        <p14:creationId xmlns:p14="http://schemas.microsoft.com/office/powerpoint/2010/main" val="317184923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2453</TotalTime>
  <Words>3495</Words>
  <Application>Microsoft Macintosh PowerPoint</Application>
  <PresentationFormat>Widescreen</PresentationFormat>
  <Paragraphs>367</Paragraphs>
  <Slides>34</Slides>
  <Notes>23</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34</vt:i4>
      </vt:variant>
    </vt:vector>
  </HeadingPairs>
  <TitlesOfParts>
    <vt:vector size="44" baseType="lpstr">
      <vt:lpstr>AkayaKanadaka</vt:lpstr>
      <vt:lpstr>Algerian</vt:lpstr>
      <vt:lpstr>Aptos</vt:lpstr>
      <vt:lpstr>Aptos Display</vt:lpstr>
      <vt:lpstr>Arial</vt:lpstr>
      <vt:lpstr>Calibri</vt:lpstr>
      <vt:lpstr>Calibri Light</vt:lpstr>
      <vt:lpstr>system-ui</vt:lpstr>
      <vt:lpstr>Times New Roman</vt:lpstr>
      <vt:lpstr>Office Theme</vt:lpstr>
      <vt:lpstr>Parallel Computing for 94-Class Character Recognition Using Convolutional Neural Networks</vt:lpstr>
      <vt:lpstr>Project Overview</vt:lpstr>
      <vt:lpstr>Dataset Description</vt:lpstr>
      <vt:lpstr>Visualizing Class Imbalance</vt:lpstr>
      <vt:lpstr>Data Balancing Strategy</vt:lpstr>
      <vt:lpstr>Balanced DataFrame</vt:lpstr>
      <vt:lpstr>Multi-GPU DDP CNN Model</vt:lpstr>
      <vt:lpstr>Training with PyTorch DDP</vt:lpstr>
      <vt:lpstr>Distributed Data Parallel (DDP) Training Analysis</vt:lpstr>
      <vt:lpstr>Test Accuracy Across GPU and Batch Size Configurations (DDP) </vt:lpstr>
      <vt:lpstr>Training Time Scaling with Multiple GPUs (DDP) </vt:lpstr>
      <vt:lpstr>Distributed Training Performance Metrics (DDP) </vt:lpstr>
      <vt:lpstr>Training Time Reduction (DDP) </vt:lpstr>
      <vt:lpstr>GPU Memory Usage (DDP) </vt:lpstr>
      <vt:lpstr>Throughput Analysis in Distributed Training (DDP) </vt:lpstr>
      <vt:lpstr>The Optimal Training Configuration (DDP) </vt:lpstr>
      <vt:lpstr>Multi-GPU DDP + AMP(bfloat16)</vt:lpstr>
      <vt:lpstr>Automic Mixed Precision (AMP) bfloat16 Training Analysis</vt:lpstr>
      <vt:lpstr>Test Accuracy Across GPU and Batch Size Configurations (DDP + AMP(bfloat16)) </vt:lpstr>
      <vt:lpstr>Training Time Scaling with Multiple GPUs (DDP + AMP(bfloat16)) </vt:lpstr>
      <vt:lpstr>Distributed Training Performance Metrics (DDP + AMP(bfloat16)) </vt:lpstr>
      <vt:lpstr>Training Time Reduction Analysis (DDP + AMP(bfloat16)) </vt:lpstr>
      <vt:lpstr>GPU Memory Usage (DDP + AMP(bfloat16)) </vt:lpstr>
      <vt:lpstr>AMP Training Throughput (DDP + AMP(bfloat16)) </vt:lpstr>
      <vt:lpstr>The Optimal Training Configuration (DDP + AMP(bfloat16)) </vt:lpstr>
      <vt:lpstr>DDP vs AMP Training times Across GPU and Batch Size Configurations</vt:lpstr>
      <vt:lpstr>DDP vs AMP Training Performance</vt:lpstr>
      <vt:lpstr>Test Accuracy Comparison: DDP vs AMP</vt:lpstr>
      <vt:lpstr>Memory Usage Comparison Between DDP and AMP</vt:lpstr>
      <vt:lpstr>Training Throughput: DDP vs AMP¶</vt:lpstr>
      <vt:lpstr>Joblib on Multi-CPUs (Speed Up, Efficiency and Accuracy)</vt:lpstr>
      <vt:lpstr>Multi-CPUs using Joblib (different batch sizes)</vt:lpstr>
      <vt:lpstr>DDP on Multi-CPUs (learnings from failure) </vt:lpstr>
      <vt:lpstr>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Parallel Computing for 94-class Character Recognition Using Convolutional Neural Networks</dc:title>
  <dc:creator>Viswanath Raju Indukuri</dc:creator>
  <cp:lastModifiedBy>Viswanath Raju Indukuri</cp:lastModifiedBy>
  <cp:revision>250</cp:revision>
  <dcterms:created xsi:type="dcterms:W3CDTF">2025-04-13T04:03:19Z</dcterms:created>
  <dcterms:modified xsi:type="dcterms:W3CDTF">2025-04-15T17:08:52Z</dcterms:modified>
</cp:coreProperties>
</file>